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4"/>
  </p:sldMasterIdLst>
  <p:sldIdLst>
    <p:sldId id="287" r:id="rId5"/>
    <p:sldId id="257" r:id="rId6"/>
    <p:sldId id="258" r:id="rId7"/>
    <p:sldId id="284" r:id="rId8"/>
    <p:sldId id="367" r:id="rId9"/>
    <p:sldId id="264" r:id="rId10"/>
    <p:sldId id="263" r:id="rId11"/>
    <p:sldId id="265" r:id="rId12"/>
    <p:sldId id="266" r:id="rId13"/>
    <p:sldId id="272" r:id="rId14"/>
    <p:sldId id="270" r:id="rId15"/>
    <p:sldId id="275" r:id="rId16"/>
    <p:sldId id="273" r:id="rId17"/>
    <p:sldId id="274" r:id="rId18"/>
    <p:sldId id="276" r:id="rId19"/>
    <p:sldId id="285" r:id="rId20"/>
    <p:sldId id="361" r:id="rId21"/>
    <p:sldId id="362" r:id="rId22"/>
    <p:sldId id="363" r:id="rId23"/>
    <p:sldId id="364" r:id="rId24"/>
    <p:sldId id="342" r:id="rId25"/>
    <p:sldId id="280" r:id="rId26"/>
    <p:sldId id="365" r:id="rId27"/>
    <p:sldId id="332" r:id="rId28"/>
    <p:sldId id="331" r:id="rId29"/>
    <p:sldId id="339" r:id="rId30"/>
    <p:sldId id="356" r:id="rId31"/>
    <p:sldId id="366" r:id="rId32"/>
    <p:sldId id="3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27"/>
    <p:restoredTop sz="94590"/>
  </p:normalViewPr>
  <p:slideViewPr>
    <p:cSldViewPr snapToGrid="0" snapToObjects="1">
      <p:cViewPr varScale="1">
        <p:scale>
          <a:sx n="72" d="100"/>
          <a:sy n="72" d="100"/>
        </p:scale>
        <p:origin x="72" y="8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1FA0-E1FA-CE4D-921B-D86BEBC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AD471F-2C79-C44D-8507-C1A6A99B87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31E393-AB6E-9F49-BE29-532E7827A09A}"/>
              </a:ext>
            </a:extLst>
          </p:cNvPr>
          <p:cNvSpPr>
            <a:spLocks noGrp="1"/>
          </p:cNvSpPr>
          <p:nvPr>
            <p:ph type="dt" sz="half" idx="10"/>
          </p:nvPr>
        </p:nvSpPr>
        <p:spPr/>
        <p:txBody>
          <a:bodyPr/>
          <a:lstStyle/>
          <a:p>
            <a:fld id="{83284890-85D2-4D7B-8EF5-15A9C1DB8F42}" type="datetimeFigureOut">
              <a:rPr lang="en-US" smtClean="0"/>
              <a:t>9/30/2019</a:t>
            </a:fld>
            <a:endParaRPr lang="en-US" dirty="0"/>
          </a:p>
        </p:txBody>
      </p:sp>
      <p:sp>
        <p:nvSpPr>
          <p:cNvPr id="5" name="Footer Placeholder 4">
            <a:extLst>
              <a:ext uri="{FF2B5EF4-FFF2-40B4-BE49-F238E27FC236}">
                <a16:creationId xmlns:a16="http://schemas.microsoft.com/office/drawing/2014/main" id="{2FF2174A-76E2-7F49-BC02-E6FACC80DB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68DB8A-5A8C-0841-9AD3-E796A31F8AB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96523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A2B1-7065-9A44-B058-1DFBB71764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118F22-E4FA-1842-BEAC-0740D4A319E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753E3-A7A9-8743-9883-2E1C416ED1B8}"/>
              </a:ext>
            </a:extLst>
          </p:cNvPr>
          <p:cNvSpPr>
            <a:spLocks noGrp="1"/>
          </p:cNvSpPr>
          <p:nvPr>
            <p:ph type="dt" sz="half" idx="10"/>
          </p:nvPr>
        </p:nvSpPr>
        <p:spPr/>
        <p:txBody>
          <a:bodyPr/>
          <a:lstStyle/>
          <a:p>
            <a:fld id="{87157CC2-0FC8-4686-B024-99790E0F5162}" type="datetimeFigureOut">
              <a:rPr lang="en-US" smtClean="0"/>
              <a:t>9/30/2019</a:t>
            </a:fld>
            <a:endParaRPr lang="en-US" dirty="0"/>
          </a:p>
        </p:txBody>
      </p:sp>
      <p:sp>
        <p:nvSpPr>
          <p:cNvPr id="5" name="Footer Placeholder 4">
            <a:extLst>
              <a:ext uri="{FF2B5EF4-FFF2-40B4-BE49-F238E27FC236}">
                <a16:creationId xmlns:a16="http://schemas.microsoft.com/office/drawing/2014/main" id="{1BD98D05-F1A8-8E4E-B4D7-E5F39A85D4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F96B3F-4421-7347-A786-2CC30DCDF4A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78804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3DC61-AED1-9E45-BF04-CD2C64BAC1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BE2998-C4F1-8748-B813-E24EC30436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A3B65-0D2F-A44B-A46E-7ECD5599BB47}"/>
              </a:ext>
            </a:extLst>
          </p:cNvPr>
          <p:cNvSpPr>
            <a:spLocks noGrp="1"/>
          </p:cNvSpPr>
          <p:nvPr>
            <p:ph type="dt" sz="half" idx="10"/>
          </p:nvPr>
        </p:nvSpPr>
        <p:spPr/>
        <p:txBody>
          <a:bodyPr/>
          <a:lstStyle/>
          <a:p>
            <a:fld id="{F6764DA5-CD3D-4590-A511-FCD3BC7A793E}" type="datetimeFigureOut">
              <a:rPr lang="en-US" smtClean="0"/>
              <a:t>9/30/2019</a:t>
            </a:fld>
            <a:endParaRPr lang="en-US" dirty="0"/>
          </a:p>
        </p:txBody>
      </p:sp>
      <p:sp>
        <p:nvSpPr>
          <p:cNvPr id="5" name="Footer Placeholder 4">
            <a:extLst>
              <a:ext uri="{FF2B5EF4-FFF2-40B4-BE49-F238E27FC236}">
                <a16:creationId xmlns:a16="http://schemas.microsoft.com/office/drawing/2014/main" id="{1D6DAE24-D0F1-5B4A-A590-9381FE66BF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693861-3A46-8649-A944-9D720F109B6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69180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dirty="0"/>
              <a:t>Click icon to add picture</a:t>
            </a:r>
            <a:endParaRPr dirty="0"/>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extLst>
      <p:ext uri="{BB962C8B-B14F-4D97-AF65-F5344CB8AC3E}">
        <p14:creationId xmlns:p14="http://schemas.microsoft.com/office/powerpoint/2010/main" val="184599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A550-329E-1944-8AED-2909AE9CD7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8834AD-C0EE-EC49-B19A-6D4551D52D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DA48-C868-D649-AF65-A65A4C92753E}"/>
              </a:ext>
            </a:extLst>
          </p:cNvPr>
          <p:cNvSpPr>
            <a:spLocks noGrp="1"/>
          </p:cNvSpPr>
          <p:nvPr>
            <p:ph type="dt" sz="half" idx="10"/>
          </p:nvPr>
        </p:nvSpPr>
        <p:spPr/>
        <p:txBody>
          <a:bodyPr/>
          <a:lstStyle/>
          <a:p>
            <a:fld id="{82F5661D-6934-4B32-B92C-470368BF1EC6}" type="datetimeFigureOut">
              <a:rPr lang="en-US" smtClean="0"/>
              <a:t>9/30/2019</a:t>
            </a:fld>
            <a:endParaRPr lang="en-US" dirty="0"/>
          </a:p>
        </p:txBody>
      </p:sp>
      <p:sp>
        <p:nvSpPr>
          <p:cNvPr id="5" name="Footer Placeholder 4">
            <a:extLst>
              <a:ext uri="{FF2B5EF4-FFF2-40B4-BE49-F238E27FC236}">
                <a16:creationId xmlns:a16="http://schemas.microsoft.com/office/drawing/2014/main" id="{BDF9ADEA-7EE5-9F49-A724-2D885C53B3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FE71E6-1769-9348-9253-4E6FF06376CB}"/>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15041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02B7F-DEA1-A94C-A699-14AC123D0F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ED72C1-8AF9-1C4E-88C2-DBF20EDB67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901186D-3359-884A-9119-E59EFFAB7595}"/>
              </a:ext>
            </a:extLst>
          </p:cNvPr>
          <p:cNvSpPr>
            <a:spLocks noGrp="1"/>
          </p:cNvSpPr>
          <p:nvPr>
            <p:ph type="dt" sz="half" idx="10"/>
          </p:nvPr>
        </p:nvSpPr>
        <p:spPr/>
        <p:txBody>
          <a:bodyPr/>
          <a:lstStyle/>
          <a:p>
            <a:fld id="{C6F822A4-8DA6-4447-9B1F-C5DB58435268}" type="datetimeFigureOut">
              <a:rPr lang="en-US" smtClean="0"/>
              <a:t>9/30/2019</a:t>
            </a:fld>
            <a:endParaRPr lang="en-US" dirty="0"/>
          </a:p>
        </p:txBody>
      </p:sp>
      <p:sp>
        <p:nvSpPr>
          <p:cNvPr id="5" name="Footer Placeholder 4">
            <a:extLst>
              <a:ext uri="{FF2B5EF4-FFF2-40B4-BE49-F238E27FC236}">
                <a16:creationId xmlns:a16="http://schemas.microsoft.com/office/drawing/2014/main" id="{4070549E-9427-384A-A1E7-23A39D24D1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716C43-FEB5-444E-B7F5-19D3F81B893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62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1687-6F24-F245-857C-9E8F41292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DB1BF2-E307-1841-941B-280BE88CCB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A82C44-B5A5-074A-9DAE-4729204FFB5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41C6FD-C630-AF43-B8C5-16E078AF7D09}"/>
              </a:ext>
            </a:extLst>
          </p:cNvPr>
          <p:cNvSpPr>
            <a:spLocks noGrp="1"/>
          </p:cNvSpPr>
          <p:nvPr>
            <p:ph type="dt" sz="half" idx="10"/>
          </p:nvPr>
        </p:nvSpPr>
        <p:spPr/>
        <p:txBody>
          <a:bodyPr/>
          <a:lstStyle/>
          <a:p>
            <a:fld id="{E548D31E-DCDA-41A7-9C67-C4B11B94D21D}" type="datetimeFigureOut">
              <a:rPr lang="en-US" smtClean="0"/>
              <a:t>9/30/2019</a:t>
            </a:fld>
            <a:endParaRPr lang="en-US" dirty="0"/>
          </a:p>
        </p:txBody>
      </p:sp>
      <p:sp>
        <p:nvSpPr>
          <p:cNvPr id="6" name="Footer Placeholder 5">
            <a:extLst>
              <a:ext uri="{FF2B5EF4-FFF2-40B4-BE49-F238E27FC236}">
                <a16:creationId xmlns:a16="http://schemas.microsoft.com/office/drawing/2014/main" id="{8A43A5A0-C3A6-0C47-BD38-B1067B5742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84389A-A1C1-8749-8A0E-4C03CCC007BF}"/>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2539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BB73-355A-634F-90CE-A9D7D341AB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1AA213-96C5-1B4A-B214-508B81571E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54D4C5-5755-8741-B7CB-0719CE7FF4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76C62A-3070-7A4B-8F05-217C445AF0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67F596-8F7C-C841-83E5-8492A9AB3F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60785-4BE5-434A-B659-4CD1863824C7}"/>
              </a:ext>
            </a:extLst>
          </p:cNvPr>
          <p:cNvSpPr>
            <a:spLocks noGrp="1"/>
          </p:cNvSpPr>
          <p:nvPr>
            <p:ph type="dt" sz="half" idx="10"/>
          </p:nvPr>
        </p:nvSpPr>
        <p:spPr/>
        <p:txBody>
          <a:bodyPr/>
          <a:lstStyle/>
          <a:p>
            <a:fld id="{8664C608-40B1-4030-A28D-5B74BC98ADCE}" type="datetimeFigureOut">
              <a:rPr lang="en-US" smtClean="0"/>
              <a:t>9/30/2019</a:t>
            </a:fld>
            <a:endParaRPr lang="en-US" dirty="0"/>
          </a:p>
        </p:txBody>
      </p:sp>
      <p:sp>
        <p:nvSpPr>
          <p:cNvPr id="8" name="Footer Placeholder 7">
            <a:extLst>
              <a:ext uri="{FF2B5EF4-FFF2-40B4-BE49-F238E27FC236}">
                <a16:creationId xmlns:a16="http://schemas.microsoft.com/office/drawing/2014/main" id="{E3B3A4F7-4607-A940-94FF-94B41468920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C25CBD-3424-4543-9729-14144F0277B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361599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B2478-DE56-D945-BF31-10C7E6A408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AC73D6-2008-D74D-88B5-AA3A1E95383E}"/>
              </a:ext>
            </a:extLst>
          </p:cNvPr>
          <p:cNvSpPr>
            <a:spLocks noGrp="1"/>
          </p:cNvSpPr>
          <p:nvPr>
            <p:ph type="dt" sz="half" idx="10"/>
          </p:nvPr>
        </p:nvSpPr>
        <p:spPr/>
        <p:txBody>
          <a:bodyPr/>
          <a:lstStyle/>
          <a:p>
            <a:fld id="{677919A6-33EB-49BD-A62F-1FA56B9F9712}" type="datetimeFigureOut">
              <a:rPr lang="en-US" smtClean="0"/>
              <a:t>9/30/2019</a:t>
            </a:fld>
            <a:endParaRPr lang="en-US" dirty="0"/>
          </a:p>
        </p:txBody>
      </p:sp>
      <p:sp>
        <p:nvSpPr>
          <p:cNvPr id="4" name="Footer Placeholder 3">
            <a:extLst>
              <a:ext uri="{FF2B5EF4-FFF2-40B4-BE49-F238E27FC236}">
                <a16:creationId xmlns:a16="http://schemas.microsoft.com/office/drawing/2014/main" id="{70383D01-576A-E74F-AD10-6A3C043834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F6F0271-87CD-7A41-9317-57C3BF14B8A9}"/>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358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C9F5F6-B445-0449-9451-63EDD88FF199}"/>
              </a:ext>
            </a:extLst>
          </p:cNvPr>
          <p:cNvSpPr>
            <a:spLocks noGrp="1"/>
          </p:cNvSpPr>
          <p:nvPr>
            <p:ph type="dt" sz="half" idx="10"/>
          </p:nvPr>
        </p:nvSpPr>
        <p:spPr/>
        <p:txBody>
          <a:bodyPr/>
          <a:lstStyle/>
          <a:p>
            <a:fld id="{CA4E7D1B-D673-4CF6-8672-009D42ABD2A0}" type="datetimeFigureOut">
              <a:rPr lang="en-US" smtClean="0"/>
              <a:t>9/30/2019</a:t>
            </a:fld>
            <a:endParaRPr lang="en-US" dirty="0"/>
          </a:p>
        </p:txBody>
      </p:sp>
      <p:sp>
        <p:nvSpPr>
          <p:cNvPr id="3" name="Footer Placeholder 2">
            <a:extLst>
              <a:ext uri="{FF2B5EF4-FFF2-40B4-BE49-F238E27FC236}">
                <a16:creationId xmlns:a16="http://schemas.microsoft.com/office/drawing/2014/main" id="{7F7A3E65-6E6E-6E4B-8FD7-FBC4202D2DC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6DCFB10-CF9F-3845-B71A-1D01BDACCFB5}"/>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5046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B87D-FAB3-CB43-A3F2-56790804A9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3D4A23-DE44-0143-B4D8-79E38DD5E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3D5C9F-8AFE-8F47-AFC7-FDA8A2763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9D2888-5ACF-B346-88F5-6D6338221E19}"/>
              </a:ext>
            </a:extLst>
          </p:cNvPr>
          <p:cNvSpPr>
            <a:spLocks noGrp="1"/>
          </p:cNvSpPr>
          <p:nvPr>
            <p:ph type="dt" sz="half" idx="10"/>
          </p:nvPr>
        </p:nvSpPr>
        <p:spPr/>
        <p:txBody>
          <a:bodyPr/>
          <a:lstStyle/>
          <a:p>
            <a:fld id="{DA16AA21-1863-4931-97CB-99D0A168701B}" type="datetimeFigureOut">
              <a:rPr lang="en-US" smtClean="0"/>
              <a:t>9/30/2019</a:t>
            </a:fld>
            <a:endParaRPr lang="en-US" dirty="0"/>
          </a:p>
        </p:txBody>
      </p:sp>
      <p:sp>
        <p:nvSpPr>
          <p:cNvPr id="6" name="Footer Placeholder 5">
            <a:extLst>
              <a:ext uri="{FF2B5EF4-FFF2-40B4-BE49-F238E27FC236}">
                <a16:creationId xmlns:a16="http://schemas.microsoft.com/office/drawing/2014/main" id="{69C69D14-DA7F-6F46-8013-F0ECEF3684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42D6EE-68E9-C142-96CF-2A42FCC9380B}"/>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44391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DCDBC-85AE-B748-9E5B-953EC328F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34E81E-DF94-9643-ACCB-7BE0CF6B57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25FB63-9B97-AF41-85BE-50FE0EC88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26B31E-4CA5-694C-9508-247F48B7D329}"/>
              </a:ext>
            </a:extLst>
          </p:cNvPr>
          <p:cNvSpPr>
            <a:spLocks noGrp="1"/>
          </p:cNvSpPr>
          <p:nvPr>
            <p:ph type="dt" sz="half" idx="10"/>
          </p:nvPr>
        </p:nvSpPr>
        <p:spPr/>
        <p:txBody>
          <a:bodyPr/>
          <a:lstStyle/>
          <a:p>
            <a:fld id="{3772C379-9A7C-4C87-A116-CBE9F58B04C5}" type="datetimeFigureOut">
              <a:rPr lang="en-US" smtClean="0"/>
              <a:t>9/30/2019</a:t>
            </a:fld>
            <a:endParaRPr lang="en-US" dirty="0"/>
          </a:p>
        </p:txBody>
      </p:sp>
      <p:sp>
        <p:nvSpPr>
          <p:cNvPr id="6" name="Footer Placeholder 5">
            <a:extLst>
              <a:ext uri="{FF2B5EF4-FFF2-40B4-BE49-F238E27FC236}">
                <a16:creationId xmlns:a16="http://schemas.microsoft.com/office/drawing/2014/main" id="{9DB94D46-5ED2-6C4C-82ED-330CFBC77D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9798D8-C7ED-2444-A15A-52A220213FE0}"/>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4324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F43CFE-F75D-D942-82A8-10C1EC77BA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B510FA-37E4-CA41-A287-6F801467F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DBE72-7D08-6046-A06E-FF3C465A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4C608-40B1-4030-A28D-5B74BC98ADCE}" type="datetimeFigureOut">
              <a:rPr lang="en-US" smtClean="0"/>
              <a:t>9/30/2019</a:t>
            </a:fld>
            <a:endParaRPr lang="en-US" dirty="0"/>
          </a:p>
        </p:txBody>
      </p:sp>
      <p:sp>
        <p:nvSpPr>
          <p:cNvPr id="5" name="Footer Placeholder 4">
            <a:extLst>
              <a:ext uri="{FF2B5EF4-FFF2-40B4-BE49-F238E27FC236}">
                <a16:creationId xmlns:a16="http://schemas.microsoft.com/office/drawing/2014/main" id="{5FC5AFCD-79EA-284A-ACF4-B54B8EC74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1E36EE-CF64-6843-9E3D-B9727EE3F3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7847968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ons.wikimedia.org/wiki/File:Child-0699.jpg" TargetMode="External"/><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hyperlink" Target="https://creativecommons.org/licenses/by-sa/3.0/" TargetMode="External"/><Relationship Id="rId4" Type="http://schemas.openxmlformats.org/officeDocument/2006/relationships/hyperlink" Target="http://klbic.org/chapter-1-creation-gods-great-act-of-love/"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flickr.com/photos/vincepal/3526479580"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hyperlink" Target="https://www.goodfreephotos.com/other-landscapes/man-standing-on-a-rock-overlooking-river-and-landscape.jpg.php" TargetMode="External"/><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hyperlink" Target="http://nextcrave.com/content/1143-fitbit-zip-one"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ellintentionedindecision.blogspot.com/2015/04/a-to-z-v-is-for-vulnerable.html" TargetMode="External"/><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cheriejphotos/6019067180" TargetMode="External"/><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funeducationalapps.com/2011/04/can-educational-apps-support-your-kids-learning.html" TargetMode="External"/><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openphoto.net/gallery/image.html?image_id=6843" TargetMode="External"/><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hyperlink" Target="https://www.pexels.com/photo/door-wooden-bell-old-1978/" TargetMode="Externa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hyperlink" Target="https://barokeszter.hu/2015/06/10/miert-ilyen-rohadt-nehez-az-elengedes-ha-igazabol-alig-volt-kozunk-egymashoz/let-go/" TargetMode="External"/><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commons.wikimedia.org/wiki/File:Stratocumulus_clouds_21072012.jpg" TargetMode="External"/><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flickr.com/photos/147974511@N04/4195360200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flickr.com/photos/marydi/5074231784" TargetMode="External"/><Relationship Id="rId2" Type="http://schemas.openxmlformats.org/officeDocument/2006/relationships/image" Target="../media/image5.jpg"/><Relationship Id="rId1" Type="http://schemas.openxmlformats.org/officeDocument/2006/relationships/slideLayout" Target="../slideLayouts/slideLayout9.xml"/><Relationship Id="rId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44AE-A6AF-4D6E-A303-730E2C176C8D}"/>
              </a:ext>
            </a:extLst>
          </p:cNvPr>
          <p:cNvSpPr>
            <a:spLocks noGrp="1"/>
          </p:cNvSpPr>
          <p:nvPr>
            <p:ph type="ctrTitle"/>
          </p:nvPr>
        </p:nvSpPr>
        <p:spPr>
          <a:xfrm>
            <a:off x="6746628" y="1783959"/>
            <a:ext cx="4645250" cy="2889114"/>
          </a:xfrm>
        </p:spPr>
        <p:txBody>
          <a:bodyPr vert="horz" lIns="91440" tIns="45720" rIns="91440" bIns="45720" rtlCol="0" anchor="b">
            <a:normAutofit/>
          </a:bodyPr>
          <a:lstStyle/>
          <a:p>
            <a:r>
              <a:rPr lang="en-US" sz="2900"/>
              <a:t>The Gift of Life and the gift of learning:</a:t>
            </a:r>
            <a:br>
              <a:rPr lang="en-US" sz="2900"/>
            </a:br>
            <a:r>
              <a:rPr lang="en-US" sz="2900"/>
              <a:t>How Christian Anthropology could inform a church of Ireland theological vision for education</a:t>
            </a:r>
          </a:p>
        </p:txBody>
      </p:sp>
      <p:sp>
        <p:nvSpPr>
          <p:cNvPr id="3" name="Subtitle 2">
            <a:extLst>
              <a:ext uri="{FF2B5EF4-FFF2-40B4-BE49-F238E27FC236}">
                <a16:creationId xmlns:a16="http://schemas.microsoft.com/office/drawing/2014/main" id="{AF24FA23-3255-4448-84BD-5FA3F287505B}"/>
              </a:ext>
            </a:extLst>
          </p:cNvPr>
          <p:cNvSpPr>
            <a:spLocks noGrp="1"/>
          </p:cNvSpPr>
          <p:nvPr>
            <p:ph type="subTitle" idx="1"/>
          </p:nvPr>
        </p:nvSpPr>
        <p:spPr>
          <a:xfrm>
            <a:off x="6746627" y="4750893"/>
            <a:ext cx="4645250" cy="1147863"/>
          </a:xfrm>
        </p:spPr>
        <p:txBody>
          <a:bodyPr vert="horz" lIns="91440" tIns="45720" rIns="91440" bIns="45720" rtlCol="0" anchor="t">
            <a:normAutofit/>
          </a:bodyPr>
          <a:lstStyle/>
          <a:p>
            <a:pPr>
              <a:spcBef>
                <a:spcPts val="1000"/>
              </a:spcBef>
            </a:pPr>
            <a:r>
              <a:rPr lang="en-US" sz="2000"/>
              <a:t>Ceist </a:t>
            </a:r>
            <a:r>
              <a:rPr lang="en-US" sz="2000" dirty="0"/>
              <a:t>Conference – 26</a:t>
            </a:r>
            <a:r>
              <a:rPr lang="en-US" sz="2000" baseline="30000" dirty="0"/>
              <a:t>th</a:t>
            </a:r>
            <a:r>
              <a:rPr lang="en-US" sz="2000" dirty="0"/>
              <a:t> September 2019</a:t>
            </a:r>
          </a:p>
          <a:p>
            <a:pPr>
              <a:spcBef>
                <a:spcPts val="1000"/>
              </a:spcBef>
            </a:pPr>
            <a:r>
              <a:rPr lang="en-US" sz="2000" dirty="0"/>
              <a:t>Linda Rainsberry</a:t>
            </a:r>
          </a:p>
        </p:txBody>
      </p:sp>
      <p:sp>
        <p:nvSpPr>
          <p:cNvPr id="52" name="Freeform: Shape 5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Placeholder 15" descr="A close up of a boy&#10;&#10;Description automatically generated">
            <a:extLst>
              <a:ext uri="{FF2B5EF4-FFF2-40B4-BE49-F238E27FC236}">
                <a16:creationId xmlns:a16="http://schemas.microsoft.com/office/drawing/2014/main" id="{5EDCB362-179A-4FAE-BF0D-1687B12E2D90}"/>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167" r="25419"/>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2" name="TextBox 11">
            <a:extLst>
              <a:ext uri="{FF2B5EF4-FFF2-40B4-BE49-F238E27FC236}">
                <a16:creationId xmlns:a16="http://schemas.microsoft.com/office/drawing/2014/main" id="{77627797-391F-4B4D-BC4C-D921DE75AC38}"/>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4" tooltip="http://klbic.org/chapter-1-creation-gods-great-act-of-love/">
                  <a:extLst>
                    <a:ext uri="{A12FA001-AC4F-418D-AE19-62706E023703}">
                      <ahyp:hlinkClr xmlns:ahyp="http://schemas.microsoft.com/office/drawing/2018/hyperlinkcolor" val="tx"/>
                    </a:ext>
                  </a:extLst>
                </a:hlinkClick>
              </a:rPr>
              <a:t>This Photo</a:t>
            </a:r>
            <a:r>
              <a:rPr lang="en-IE" sz="700">
                <a:solidFill>
                  <a:srgbClr val="FFFFFF"/>
                </a:solidFill>
              </a:rPr>
              <a:t> by Unknown Author is licensed under </a:t>
            </a:r>
            <a:r>
              <a:rPr lang="en-IE"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IE" sz="700">
              <a:solidFill>
                <a:srgbClr val="FFFFFF"/>
              </a:solidFill>
            </a:endParaRPr>
          </a:p>
        </p:txBody>
      </p:sp>
      <p:sp>
        <p:nvSpPr>
          <p:cNvPr id="17" name="TextBox 16">
            <a:extLst>
              <a:ext uri="{FF2B5EF4-FFF2-40B4-BE49-F238E27FC236}">
                <a16:creationId xmlns:a16="http://schemas.microsoft.com/office/drawing/2014/main" id="{CDDAFDBB-4683-4E2C-A070-CBC1D3583EF7}"/>
              </a:ext>
            </a:extLst>
          </p:cNvPr>
          <p:cNvSpPr txBox="1"/>
          <p:nvPr/>
        </p:nvSpPr>
        <p:spPr>
          <a:xfrm>
            <a:off x="7565216" y="6870700"/>
            <a:ext cx="2307042"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3" tooltip="http://commons.wikimedia.org/wiki/File:Child-0699.jpg">
                  <a:extLst>
                    <a:ext uri="{A12FA001-AC4F-418D-AE19-62706E023703}">
                      <ahyp:hlinkClr xmlns:ahyp="http://schemas.microsoft.com/office/drawing/2018/hyperlinkcolor" val="tx"/>
                    </a:ext>
                  </a:extLst>
                </a:hlinkClick>
              </a:rPr>
              <a:t>This Photo</a:t>
            </a:r>
            <a:r>
              <a:rPr lang="en-IE" sz="700">
                <a:solidFill>
                  <a:srgbClr val="FFFFFF"/>
                </a:solidFill>
              </a:rPr>
              <a:t> by Unknown Author is licensed under </a:t>
            </a:r>
            <a:r>
              <a:rPr lang="en-IE"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IE" sz="700">
              <a:solidFill>
                <a:srgbClr val="FFFFFF"/>
              </a:solidFill>
            </a:endParaRPr>
          </a:p>
        </p:txBody>
      </p:sp>
    </p:spTree>
    <p:extLst>
      <p:ext uri="{BB962C8B-B14F-4D97-AF65-F5344CB8AC3E}">
        <p14:creationId xmlns:p14="http://schemas.microsoft.com/office/powerpoint/2010/main" val="1206327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22104-497D-024D-B198-3E0C9991B40C}"/>
              </a:ext>
            </a:extLst>
          </p:cNvPr>
          <p:cNvSpPr>
            <a:spLocks noGrp="1"/>
          </p:cNvSpPr>
          <p:nvPr>
            <p:ph type="title"/>
          </p:nvPr>
        </p:nvSpPr>
        <p:spPr>
          <a:xfrm>
            <a:off x="814493" y="245080"/>
            <a:ext cx="10515600" cy="1325563"/>
          </a:xfrm>
        </p:spPr>
        <p:txBody>
          <a:bodyPr>
            <a:normAutofit/>
          </a:bodyPr>
          <a:lstStyle/>
          <a:p>
            <a:r>
              <a:rPr lang="en-US" dirty="0"/>
              <a:t>Creation </a:t>
            </a:r>
            <a:r>
              <a:rPr lang="en-US" i="1" dirty="0"/>
              <a:t>Ex Nihilo</a:t>
            </a:r>
            <a:endParaRPr lang="en-US" dirty="0"/>
          </a:p>
        </p:txBody>
      </p:sp>
      <p:sp>
        <p:nvSpPr>
          <p:cNvPr id="3" name="Content Placeholder 2">
            <a:extLst>
              <a:ext uri="{FF2B5EF4-FFF2-40B4-BE49-F238E27FC236}">
                <a16:creationId xmlns:a16="http://schemas.microsoft.com/office/drawing/2014/main" id="{E90F41C1-D5BD-7E40-9B5E-529F15DE8651}"/>
              </a:ext>
            </a:extLst>
          </p:cNvPr>
          <p:cNvSpPr>
            <a:spLocks noGrp="1"/>
          </p:cNvSpPr>
          <p:nvPr>
            <p:ph idx="1"/>
          </p:nvPr>
        </p:nvSpPr>
        <p:spPr>
          <a:xfrm>
            <a:off x="838200" y="907862"/>
            <a:ext cx="6714067" cy="5950137"/>
          </a:xfrm>
        </p:spPr>
        <p:txBody>
          <a:bodyPr>
            <a:normAutofit/>
          </a:bodyPr>
          <a:lstStyle/>
          <a:p>
            <a:pPr>
              <a:spcAft>
                <a:spcPts val="600"/>
              </a:spcAft>
            </a:pPr>
            <a:endParaRPr lang="en-US" sz="1500" dirty="0"/>
          </a:p>
          <a:p>
            <a:pPr>
              <a:spcAft>
                <a:spcPts val="600"/>
              </a:spcAft>
            </a:pPr>
            <a:r>
              <a:rPr lang="en-US" sz="2000" dirty="0"/>
              <a:t>“God is not restricted in his creating by the characteristics of some pre-existent material stuff. Creation </a:t>
            </a:r>
            <a:r>
              <a:rPr lang="en-US" sz="2000" i="1" dirty="0"/>
              <a:t>ex nihilo</a:t>
            </a:r>
            <a:r>
              <a:rPr lang="en-US" sz="2000" dirty="0"/>
              <a:t> therefore, preserves the divine freedom in the act of creating.” </a:t>
            </a:r>
          </a:p>
          <a:p>
            <a:pPr marL="0" indent="0">
              <a:spcAft>
                <a:spcPts val="600"/>
              </a:spcAft>
              <a:buNone/>
            </a:pPr>
            <a:r>
              <a:rPr lang="en-US" sz="1500" dirty="0"/>
              <a:t>Simon Oliver, </a:t>
            </a:r>
            <a:r>
              <a:rPr lang="en-US" sz="1500" i="1" dirty="0"/>
              <a:t>Creation: A Guide for the Perplexed </a:t>
            </a:r>
            <a:r>
              <a:rPr lang="en-US" sz="1500" dirty="0"/>
              <a:t>(London: T&amp;T Clark, 2017), 47.</a:t>
            </a:r>
          </a:p>
          <a:p>
            <a:pPr marL="0" indent="0">
              <a:spcAft>
                <a:spcPts val="600"/>
              </a:spcAft>
              <a:buNone/>
            </a:pPr>
            <a:endParaRPr lang="en-US" sz="1500" dirty="0"/>
          </a:p>
          <a:p>
            <a:pPr>
              <a:spcAft>
                <a:spcPts val="600"/>
              </a:spcAft>
            </a:pPr>
            <a:r>
              <a:rPr lang="en-US" sz="2000" dirty="0"/>
              <a:t>The “act of creation involves no movement or change in God. We need to strip any idea of effort from the ‘act’ of creation”. Creation is “more like an inner act of willing than an external act of craftmanship.” </a:t>
            </a:r>
          </a:p>
          <a:p>
            <a:pPr marL="0" indent="0">
              <a:spcAft>
                <a:spcPts val="600"/>
              </a:spcAft>
              <a:buNone/>
            </a:pPr>
            <a:r>
              <a:rPr lang="en-US" sz="1500" dirty="0"/>
              <a:t>John Webster, “’Love is also a Lover of Life’: Creation </a:t>
            </a:r>
            <a:r>
              <a:rPr lang="en-US" sz="1500" i="1" dirty="0"/>
              <a:t>Ex Nihilo</a:t>
            </a:r>
            <a:r>
              <a:rPr lang="en-US" sz="1500" dirty="0"/>
              <a:t> and Creaturely Goodness,” </a:t>
            </a:r>
            <a:r>
              <a:rPr lang="en-US" sz="1500" i="1" dirty="0"/>
              <a:t>Modern Theology </a:t>
            </a:r>
            <a:r>
              <a:rPr lang="en-US" sz="1500" dirty="0"/>
              <a:t>29, no. 2 (April 2013): 162.</a:t>
            </a:r>
          </a:p>
          <a:p>
            <a:pPr marL="0" indent="0">
              <a:spcAft>
                <a:spcPts val="600"/>
              </a:spcAft>
              <a:buNone/>
            </a:pPr>
            <a:endParaRPr lang="en-US" sz="1500" dirty="0"/>
          </a:p>
          <a:p>
            <a:pPr>
              <a:spcAft>
                <a:spcPts val="600"/>
              </a:spcAft>
            </a:pPr>
            <a:r>
              <a:rPr lang="en-US" sz="2000" dirty="0"/>
              <a:t>The world is “the image of God that God throws off simply by being God, like the projection of a shadow”. </a:t>
            </a:r>
          </a:p>
          <a:p>
            <a:pPr marL="0" indent="0">
              <a:spcAft>
                <a:spcPts val="600"/>
              </a:spcAft>
              <a:buNone/>
            </a:pPr>
            <a:r>
              <a:rPr lang="en-US" sz="1500" dirty="0"/>
              <a:t>Kathryn Tanner, “Creation </a:t>
            </a:r>
            <a:r>
              <a:rPr lang="en-US" sz="1500" i="1" dirty="0"/>
              <a:t>Ex Nihilo </a:t>
            </a:r>
            <a:r>
              <a:rPr lang="en-US" sz="1500" dirty="0"/>
              <a:t>as Mixed Metaphor,” </a:t>
            </a:r>
            <a:r>
              <a:rPr lang="en-US" sz="1500" i="1" dirty="0"/>
              <a:t>Modern Theology </a:t>
            </a:r>
            <a:r>
              <a:rPr lang="en-US" sz="1500" dirty="0"/>
              <a:t>29, no.2 (April 2013): 151.</a:t>
            </a:r>
          </a:p>
          <a:p>
            <a:pPr marL="0" indent="0">
              <a:spcAft>
                <a:spcPts val="600"/>
              </a:spcAft>
              <a:buNone/>
            </a:pPr>
            <a:endParaRPr lang="en-US" sz="1500" dirty="0"/>
          </a:p>
          <a:p>
            <a:pPr>
              <a:spcAft>
                <a:spcPts val="600"/>
              </a:spcAft>
            </a:pPr>
            <a:endParaRPr lang="en-US" sz="1500" dirty="0"/>
          </a:p>
          <a:p>
            <a:pPr>
              <a:spcAft>
                <a:spcPts val="600"/>
              </a:spcAft>
            </a:pPr>
            <a:endParaRPr lang="en-US" sz="1500" dirty="0"/>
          </a:p>
          <a:p>
            <a:pPr>
              <a:spcAft>
                <a:spcPts val="600"/>
              </a:spcAft>
            </a:pPr>
            <a:endParaRPr lang="en-US" sz="1500" dirty="0"/>
          </a:p>
          <a:p>
            <a:endParaRPr lang="en-US" sz="1500" dirty="0"/>
          </a:p>
        </p:txBody>
      </p:sp>
      <p:pic>
        <p:nvPicPr>
          <p:cNvPr id="4" name="Picture 3">
            <a:extLst>
              <a:ext uri="{FF2B5EF4-FFF2-40B4-BE49-F238E27FC236}">
                <a16:creationId xmlns:a16="http://schemas.microsoft.com/office/drawing/2014/main" id="{0C3486BC-9BC7-D446-A70C-D636C4C1CC40}"/>
              </a:ext>
            </a:extLst>
          </p:cNvPr>
          <p:cNvPicPr>
            <a:picLocks noChangeAspect="1"/>
          </p:cNvPicPr>
          <p:nvPr/>
        </p:nvPicPr>
        <p:blipFill rotWithShape="1">
          <a:blip r:embed="rId2">
            <a:extLst/>
          </a:blip>
          <a:srcRect l="17090" r="31493" b="-1"/>
          <a:stretch/>
        </p:blipFill>
        <p:spPr>
          <a:xfrm>
            <a:off x="8020569" y="1904284"/>
            <a:ext cx="3152439" cy="3448850"/>
          </a:xfrm>
          <a:prstGeom prst="rect">
            <a:avLst/>
          </a:prstGeom>
        </p:spPr>
      </p:pic>
    </p:spTree>
    <p:extLst>
      <p:ext uri="{BB962C8B-B14F-4D97-AF65-F5344CB8AC3E}">
        <p14:creationId xmlns:p14="http://schemas.microsoft.com/office/powerpoint/2010/main" val="318163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0F233-7F70-154F-AD8B-225B770F1F02}"/>
              </a:ext>
            </a:extLst>
          </p:cNvPr>
          <p:cNvSpPr>
            <a:spLocks noGrp="1"/>
          </p:cNvSpPr>
          <p:nvPr>
            <p:ph type="title"/>
          </p:nvPr>
        </p:nvSpPr>
        <p:spPr>
          <a:xfrm>
            <a:off x="7874928" y="1134142"/>
            <a:ext cx="3456122" cy="1142893"/>
          </a:xfrm>
        </p:spPr>
        <p:txBody>
          <a:bodyPr>
            <a:normAutofit/>
          </a:bodyPr>
          <a:lstStyle/>
          <a:p>
            <a:pPr algn="l"/>
            <a:r>
              <a:rPr lang="en-US" sz="4800" dirty="0"/>
              <a:t>Existence</a:t>
            </a:r>
          </a:p>
        </p:txBody>
      </p:sp>
      <p:sp>
        <p:nvSpPr>
          <p:cNvPr id="74" name="Content Placeholder 2">
            <a:extLst>
              <a:ext uri="{FF2B5EF4-FFF2-40B4-BE49-F238E27FC236}">
                <a16:creationId xmlns:a16="http://schemas.microsoft.com/office/drawing/2014/main" id="{E9011623-EB1D-B443-A613-C9BF2E935D15}"/>
              </a:ext>
            </a:extLst>
          </p:cNvPr>
          <p:cNvSpPr>
            <a:spLocks noGrp="1"/>
          </p:cNvSpPr>
          <p:nvPr>
            <p:ph idx="1"/>
          </p:nvPr>
        </p:nvSpPr>
        <p:spPr>
          <a:xfrm>
            <a:off x="798577" y="211514"/>
            <a:ext cx="7076351" cy="6296862"/>
          </a:xfrm>
        </p:spPr>
        <p:txBody>
          <a:bodyPr>
            <a:normAutofit/>
          </a:bodyPr>
          <a:lstStyle/>
          <a:p>
            <a:pPr marL="0" indent="0">
              <a:buNone/>
            </a:pPr>
            <a:endParaRPr lang="en-GB" sz="2400" dirty="0"/>
          </a:p>
          <a:p>
            <a:pPr marL="0" indent="0">
              <a:buNone/>
            </a:pPr>
            <a:endParaRPr lang="en-GB" sz="2400" dirty="0"/>
          </a:p>
          <a:p>
            <a:r>
              <a:rPr lang="en-GB" sz="2400" dirty="0"/>
              <a:t>We don’t possess this thing called </a:t>
            </a:r>
            <a:r>
              <a:rPr lang="en-GB" sz="2400" i="1" dirty="0"/>
              <a:t>being, </a:t>
            </a:r>
            <a:r>
              <a:rPr lang="en-GB" sz="2400" dirty="0"/>
              <a:t>rather we exist by participating in God’s Being.</a:t>
            </a:r>
            <a:r>
              <a:rPr lang="en-IE" sz="2400" dirty="0"/>
              <a:t> </a:t>
            </a:r>
          </a:p>
          <a:p>
            <a:pPr marL="0" indent="0">
              <a:buNone/>
            </a:pPr>
            <a:endParaRPr lang="en-IE" sz="2400" dirty="0"/>
          </a:p>
          <a:p>
            <a:r>
              <a:rPr lang="en-IE" sz="2400" dirty="0"/>
              <a:t>Thus, we stand somewhere between the source of our being (God) and absolute nothingness.</a:t>
            </a:r>
          </a:p>
          <a:p>
            <a:pPr marL="0" indent="0">
              <a:buNone/>
            </a:pPr>
            <a:r>
              <a:rPr lang="en-GB" sz="2400" dirty="0"/>
              <a:t>   </a:t>
            </a:r>
            <a:r>
              <a:rPr lang="en-GB" sz="1400" dirty="0"/>
              <a:t>John Macquarrie, </a:t>
            </a:r>
            <a:r>
              <a:rPr lang="en-GB" sz="1400" i="1" dirty="0"/>
              <a:t>Principles of Christian Theology,  </a:t>
            </a:r>
            <a:r>
              <a:rPr lang="en-GB" sz="1400" dirty="0"/>
              <a:t>61 and 215.</a:t>
            </a:r>
          </a:p>
          <a:p>
            <a:pPr marL="0" indent="0">
              <a:buNone/>
            </a:pPr>
            <a:endParaRPr lang="en-IE" sz="1400" dirty="0"/>
          </a:p>
          <a:p>
            <a:r>
              <a:rPr lang="en-GB" sz="2400" dirty="0"/>
              <a:t>How do we understand this </a:t>
            </a:r>
            <a:r>
              <a:rPr lang="en-GB" sz="2400" i="1" dirty="0"/>
              <a:t>participation?</a:t>
            </a:r>
          </a:p>
          <a:p>
            <a:pPr marL="0" indent="0">
              <a:buNone/>
            </a:pPr>
            <a:endParaRPr lang="en-GB" sz="2400" i="1" dirty="0"/>
          </a:p>
          <a:p>
            <a:r>
              <a:rPr lang="en-GB" sz="2400" dirty="0"/>
              <a:t>Augustine: “your eyes participate in light and see. If you close your eyes, the light is not diminished; if you open them it is not increased. </a:t>
            </a:r>
          </a:p>
          <a:p>
            <a:pPr marL="0" indent="0">
              <a:buNone/>
            </a:pPr>
            <a:r>
              <a:rPr lang="en-GB" sz="1400" dirty="0"/>
              <a:t>Paul Griffiths, </a:t>
            </a:r>
            <a:r>
              <a:rPr lang="en-GB" sz="1400" i="1" dirty="0"/>
              <a:t>Intellectual Appetite, A Theological Grammar </a:t>
            </a:r>
            <a:r>
              <a:rPr lang="en-GB" sz="1400" dirty="0"/>
              <a:t>(Washington D.C.: The Catholic University of America Press, 2009), 29.</a:t>
            </a:r>
            <a:endParaRPr lang="en-US" sz="1400" dirty="0"/>
          </a:p>
        </p:txBody>
      </p:sp>
      <p:pic>
        <p:nvPicPr>
          <p:cNvPr id="12" name="Picture 11" descr="Existence 1 | Wind . Stone . Water . Existence . A man try ...">
            <a:extLst>
              <a:ext uri="{FF2B5EF4-FFF2-40B4-BE49-F238E27FC236}">
                <a16:creationId xmlns:a16="http://schemas.microsoft.com/office/drawing/2014/main" id="{F9280D57-2290-C14B-9BA1-02EC8E8923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86165" y="2576508"/>
            <a:ext cx="3836894" cy="3716715"/>
          </a:xfrm>
          <a:prstGeom prst="rect">
            <a:avLst/>
          </a:prstGeom>
        </p:spPr>
      </p:pic>
    </p:spTree>
    <p:extLst>
      <p:ext uri="{BB962C8B-B14F-4D97-AF65-F5344CB8AC3E}">
        <p14:creationId xmlns:p14="http://schemas.microsoft.com/office/powerpoint/2010/main" val="93530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
                                            <p:txEl>
                                              <p:pRg st="2" end="2"/>
                                            </p:txEl>
                                          </p:spTgt>
                                        </p:tgtEl>
                                        <p:attrNameLst>
                                          <p:attrName>style.visibility</p:attrName>
                                        </p:attrNameLst>
                                      </p:cBhvr>
                                      <p:to>
                                        <p:strVal val="visible"/>
                                      </p:to>
                                    </p:set>
                                    <p:anim calcmode="lin" valueType="num">
                                      <p:cBhvr additive="base">
                                        <p:cTn id="7" dur="500" fill="hold"/>
                                        <p:tgtEl>
                                          <p:spTgt spid="7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
                                            <p:txEl>
                                              <p:pRg st="4" end="4"/>
                                            </p:txEl>
                                          </p:spTgt>
                                        </p:tgtEl>
                                        <p:attrNameLst>
                                          <p:attrName>style.visibility</p:attrName>
                                        </p:attrNameLst>
                                      </p:cBhvr>
                                      <p:to>
                                        <p:strVal val="visible"/>
                                      </p:to>
                                    </p:set>
                                    <p:anim calcmode="lin" valueType="num">
                                      <p:cBhvr additive="base">
                                        <p:cTn id="13" dur="500" fill="hold"/>
                                        <p:tgtEl>
                                          <p:spTgt spid="7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4">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4">
                                            <p:txEl>
                                              <p:pRg st="5" end="5"/>
                                            </p:txEl>
                                          </p:spTgt>
                                        </p:tgtEl>
                                        <p:attrNameLst>
                                          <p:attrName>style.visibility</p:attrName>
                                        </p:attrNameLst>
                                      </p:cBhvr>
                                      <p:to>
                                        <p:strVal val="visible"/>
                                      </p:to>
                                    </p:set>
                                    <p:anim calcmode="lin" valueType="num">
                                      <p:cBhvr additive="base">
                                        <p:cTn id="17" dur="500" fill="hold"/>
                                        <p:tgtEl>
                                          <p:spTgt spid="74">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4">
                                            <p:txEl>
                                              <p:pRg st="7" end="7"/>
                                            </p:txEl>
                                          </p:spTgt>
                                        </p:tgtEl>
                                        <p:attrNameLst>
                                          <p:attrName>style.visibility</p:attrName>
                                        </p:attrNameLst>
                                      </p:cBhvr>
                                      <p:to>
                                        <p:strVal val="visible"/>
                                      </p:to>
                                    </p:set>
                                    <p:anim calcmode="lin" valueType="num">
                                      <p:cBhvr additive="base">
                                        <p:cTn id="23" dur="500" fill="hold"/>
                                        <p:tgtEl>
                                          <p:spTgt spid="7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4">
                                            <p:txEl>
                                              <p:pRg st="9" end="9"/>
                                            </p:txEl>
                                          </p:spTgt>
                                        </p:tgtEl>
                                        <p:attrNameLst>
                                          <p:attrName>style.visibility</p:attrName>
                                        </p:attrNameLst>
                                      </p:cBhvr>
                                      <p:to>
                                        <p:strVal val="visible"/>
                                      </p:to>
                                    </p:set>
                                    <p:anim calcmode="lin" valueType="num">
                                      <p:cBhvr additive="base">
                                        <p:cTn id="29" dur="500" fill="hold"/>
                                        <p:tgtEl>
                                          <p:spTgt spid="74">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4">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4">
                                            <p:txEl>
                                              <p:pRg st="10" end="10"/>
                                            </p:txEl>
                                          </p:spTgt>
                                        </p:tgtEl>
                                        <p:attrNameLst>
                                          <p:attrName>style.visibility</p:attrName>
                                        </p:attrNameLst>
                                      </p:cBhvr>
                                      <p:to>
                                        <p:strVal val="visible"/>
                                      </p:to>
                                    </p:set>
                                    <p:anim calcmode="lin" valueType="num">
                                      <p:cBhvr additive="base">
                                        <p:cTn id="33" dur="500" fill="hold"/>
                                        <p:tgtEl>
                                          <p:spTgt spid="74">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534FB-6889-D148-BD5A-D5BFB714C6BA}"/>
              </a:ext>
            </a:extLst>
          </p:cNvPr>
          <p:cNvSpPr>
            <a:spLocks noGrp="1"/>
          </p:cNvSpPr>
          <p:nvPr>
            <p:ph type="title"/>
          </p:nvPr>
        </p:nvSpPr>
        <p:spPr>
          <a:xfrm>
            <a:off x="888631" y="2358391"/>
            <a:ext cx="3498979" cy="2453676"/>
          </a:xfrm>
        </p:spPr>
        <p:txBody>
          <a:bodyPr vert="horz" lIns="228600" tIns="228600" rIns="228600" bIns="228600" rtlCol="0" anchor="ctr">
            <a:normAutofit/>
          </a:bodyPr>
          <a:lstStyle/>
          <a:p>
            <a:r>
              <a:rPr lang="en-US"/>
              <a:t>Image and Likeness</a:t>
            </a:r>
          </a:p>
        </p:txBody>
      </p:sp>
      <p:pic>
        <p:nvPicPr>
          <p:cNvPr id="4" name="Content Placeholder 3">
            <a:extLst>
              <a:ext uri="{FF2B5EF4-FFF2-40B4-BE49-F238E27FC236}">
                <a16:creationId xmlns:a16="http://schemas.microsoft.com/office/drawing/2014/main" id="{CB2C38FB-D7ED-9149-8940-BF9DEDD6603C}"/>
              </a:ext>
            </a:extLst>
          </p:cNvPr>
          <p:cNvPicPr>
            <a:picLocks noGrp="1" noChangeAspect="1"/>
          </p:cNvPicPr>
          <p:nvPr>
            <p:ph idx="1"/>
          </p:nvPr>
        </p:nvPicPr>
        <p:blipFill rotWithShape="1">
          <a:blip r:embed="rId2"/>
          <a:srcRect t="9256" r="-3" b="33699"/>
          <a:stretch/>
        </p:blipFill>
        <p:spPr>
          <a:xfrm>
            <a:off x="5259343" y="384440"/>
            <a:ext cx="6274561" cy="2380179"/>
          </a:xfrm>
          <a:prstGeom prst="rect">
            <a:avLst/>
          </a:prstGeom>
          <a:ln w="9525">
            <a:solidFill>
              <a:schemeClr val="tx1">
                <a:alpha val="20000"/>
              </a:schemeClr>
            </a:solidFill>
          </a:ln>
        </p:spPr>
      </p:pic>
      <p:sp>
        <p:nvSpPr>
          <p:cNvPr id="6" name="TextBox 5">
            <a:extLst>
              <a:ext uri="{FF2B5EF4-FFF2-40B4-BE49-F238E27FC236}">
                <a16:creationId xmlns:a16="http://schemas.microsoft.com/office/drawing/2014/main" id="{76E3D9A7-510A-944D-89FF-2D6EA4D068A5}"/>
              </a:ext>
            </a:extLst>
          </p:cNvPr>
          <p:cNvSpPr txBox="1"/>
          <p:nvPr/>
        </p:nvSpPr>
        <p:spPr>
          <a:xfrm>
            <a:off x="3621741" y="2764619"/>
            <a:ext cx="8354359" cy="4198538"/>
          </a:xfrm>
          <a:prstGeom prst="rect">
            <a:avLst/>
          </a:prstGeom>
        </p:spPr>
        <p:txBody>
          <a:bodyPr vert="horz" lIns="91440" tIns="45720" rIns="91440" bIns="45720" rtlCol="0" anchor="ctr">
            <a:normAutofit/>
          </a:bodyPr>
          <a:lstStyle/>
          <a:p>
            <a:pPr indent="-228600" defTabSz="914400">
              <a:lnSpc>
                <a:spcPct val="110000"/>
              </a:lnSpc>
              <a:spcAft>
                <a:spcPts val="600"/>
              </a:spcAft>
              <a:buClr>
                <a:schemeClr val="accent1"/>
              </a:buClr>
              <a:buSzPct val="110000"/>
              <a:buFont typeface="Wingdings" panose="05000000000000000000" pitchFamily="2" charset="2"/>
              <a:buChar char="§"/>
            </a:pPr>
            <a:r>
              <a:rPr lang="en-US" sz="1600" dirty="0"/>
              <a:t>On each of the first five days of creation; God declared that “It was good”. On the sixth day, after creating humankind, God declared it to be “very good”. (Gen. 1:31)</a:t>
            </a:r>
          </a:p>
          <a:p>
            <a:pPr indent="-228600" defTabSz="914400">
              <a:lnSpc>
                <a:spcPct val="110000"/>
              </a:lnSpc>
              <a:spcAft>
                <a:spcPts val="600"/>
              </a:spcAft>
              <a:buClr>
                <a:schemeClr val="accent1"/>
              </a:buClr>
              <a:buSzPct val="110000"/>
              <a:buFont typeface="Wingdings" panose="05000000000000000000" pitchFamily="2" charset="2"/>
              <a:buChar char="§"/>
            </a:pPr>
            <a:r>
              <a:rPr lang="en-US" sz="1600" dirty="0"/>
              <a:t>“Creation reaches a climax when God makes something that reflects him more fully than anything else – beings capable of choice and of love”. </a:t>
            </a:r>
          </a:p>
          <a:p>
            <a:pPr defTabSz="914400">
              <a:lnSpc>
                <a:spcPct val="110000"/>
              </a:lnSpc>
              <a:spcAft>
                <a:spcPts val="600"/>
              </a:spcAft>
              <a:buClr>
                <a:schemeClr val="accent1"/>
              </a:buClr>
              <a:buSzPct val="110000"/>
            </a:pPr>
            <a:r>
              <a:rPr lang="en-US" sz="1100" dirty="0"/>
              <a:t>Rowan Williams, </a:t>
            </a:r>
            <a:r>
              <a:rPr lang="en-US" sz="1100" i="1" dirty="0"/>
              <a:t>Tokens of Trust, </a:t>
            </a:r>
            <a:r>
              <a:rPr lang="en-US" sz="1100" dirty="0"/>
              <a:t>(Norwich: Canterbury Press, 2007), 42.</a:t>
            </a:r>
          </a:p>
          <a:p>
            <a:pPr defTabSz="914400">
              <a:lnSpc>
                <a:spcPct val="110000"/>
              </a:lnSpc>
              <a:spcAft>
                <a:spcPts val="600"/>
              </a:spcAft>
              <a:buClr>
                <a:schemeClr val="accent1"/>
              </a:buClr>
              <a:buSzPct val="110000"/>
            </a:pPr>
            <a:endParaRPr lang="en-US" sz="1100" dirty="0"/>
          </a:p>
          <a:p>
            <a:pPr marL="285750" indent="-228600" defTabSz="914400">
              <a:lnSpc>
                <a:spcPct val="110000"/>
              </a:lnSpc>
              <a:spcAft>
                <a:spcPts val="600"/>
              </a:spcAft>
              <a:buClr>
                <a:schemeClr val="accent1"/>
              </a:buClr>
              <a:buSzPct val="110000"/>
              <a:buFont typeface="Wingdings" panose="05000000000000000000" pitchFamily="2" charset="2"/>
              <a:buChar char="§"/>
            </a:pPr>
            <a:r>
              <a:rPr lang="en-US" sz="1600" dirty="0"/>
              <a:t>The </a:t>
            </a:r>
            <a:r>
              <a:rPr lang="en-US" sz="1600" i="1" dirty="0"/>
              <a:t>imago Dei</a:t>
            </a:r>
            <a:r>
              <a:rPr lang="en-US" sz="1600" dirty="0"/>
              <a:t> is more “a potentiality for being that is given to man than a fixed nature.” </a:t>
            </a:r>
          </a:p>
          <a:p>
            <a:pPr defTabSz="914400">
              <a:lnSpc>
                <a:spcPct val="110000"/>
              </a:lnSpc>
              <a:spcAft>
                <a:spcPts val="600"/>
              </a:spcAft>
              <a:buClr>
                <a:schemeClr val="accent1"/>
              </a:buClr>
              <a:buSzPct val="110000"/>
            </a:pPr>
            <a:r>
              <a:rPr lang="en-US" sz="1100" dirty="0"/>
              <a:t>John Macquarrie, </a:t>
            </a:r>
            <a:r>
              <a:rPr lang="en-US" sz="1100" i="1" dirty="0"/>
              <a:t>Principles of Christian Theology</a:t>
            </a:r>
            <a:r>
              <a:rPr lang="en-US" sz="1100" dirty="0"/>
              <a:t> (London: SCM Press, 1977) 231</a:t>
            </a:r>
          </a:p>
          <a:p>
            <a:pPr defTabSz="914400">
              <a:lnSpc>
                <a:spcPct val="110000"/>
              </a:lnSpc>
              <a:spcAft>
                <a:spcPts val="600"/>
              </a:spcAft>
              <a:buClr>
                <a:schemeClr val="accent1"/>
              </a:buClr>
              <a:buSzPct val="110000"/>
            </a:pPr>
            <a:endParaRPr lang="en-US" sz="1100" dirty="0"/>
          </a:p>
          <a:p>
            <a:pPr marL="285750" indent="-228600" defTabSz="914400">
              <a:lnSpc>
                <a:spcPct val="110000"/>
              </a:lnSpc>
              <a:spcAft>
                <a:spcPts val="600"/>
              </a:spcAft>
              <a:buClr>
                <a:schemeClr val="accent1"/>
              </a:buClr>
              <a:buSzPct val="110000"/>
              <a:buFont typeface="Wingdings" panose="05000000000000000000" pitchFamily="2" charset="2"/>
              <a:buChar char="§"/>
            </a:pPr>
            <a:r>
              <a:rPr lang="en-US" sz="1600" dirty="0"/>
              <a:t>Human life is “a progression from the potency of the image to the fulfilment of the likeness”. </a:t>
            </a:r>
          </a:p>
          <a:p>
            <a:pPr defTabSz="914400">
              <a:lnSpc>
                <a:spcPct val="110000"/>
              </a:lnSpc>
              <a:spcAft>
                <a:spcPts val="600"/>
              </a:spcAft>
              <a:buClr>
                <a:schemeClr val="accent1"/>
              </a:buClr>
              <a:buSzPct val="110000"/>
            </a:pPr>
            <a:r>
              <a:rPr lang="en-US" sz="1100" dirty="0"/>
              <a:t>John Macquarrie, </a:t>
            </a:r>
            <a:r>
              <a:rPr lang="en-US" sz="1100" i="1" dirty="0"/>
              <a:t>In Search of Humanity, </a:t>
            </a:r>
            <a:r>
              <a:rPr lang="en-US" sz="1100" dirty="0"/>
              <a:t>23</a:t>
            </a:r>
          </a:p>
        </p:txBody>
      </p:sp>
    </p:spTree>
    <p:extLst>
      <p:ext uri="{BB962C8B-B14F-4D97-AF65-F5344CB8AC3E}">
        <p14:creationId xmlns:p14="http://schemas.microsoft.com/office/powerpoint/2010/main" val="14595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 calcmode="lin" valueType="num">
                                      <p:cBhvr additive="base">
                                        <p:cTn id="3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 calcmode="lin" valueType="num">
                                      <p:cBhvr additive="base">
                                        <p:cTn id="3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23ACF-9743-9E43-9D61-BA21F1CC3236}"/>
              </a:ext>
            </a:extLst>
          </p:cNvPr>
          <p:cNvSpPr>
            <a:spLocks noGrp="1"/>
          </p:cNvSpPr>
          <p:nvPr>
            <p:ph type="title"/>
          </p:nvPr>
        </p:nvSpPr>
        <p:spPr>
          <a:xfrm>
            <a:off x="888631" y="2358391"/>
            <a:ext cx="3498979" cy="2453676"/>
          </a:xfrm>
        </p:spPr>
        <p:txBody>
          <a:bodyPr vert="horz" lIns="228600" tIns="228600" rIns="228600" bIns="228600" rtlCol="0" anchor="ctr">
            <a:normAutofit/>
          </a:bodyPr>
          <a:lstStyle/>
          <a:p>
            <a:r>
              <a:rPr lang="en-US"/>
              <a:t>Freedom</a:t>
            </a:r>
          </a:p>
        </p:txBody>
      </p:sp>
      <p:pic>
        <p:nvPicPr>
          <p:cNvPr id="4" name="Content Placeholder 3">
            <a:extLst>
              <a:ext uri="{FF2B5EF4-FFF2-40B4-BE49-F238E27FC236}">
                <a16:creationId xmlns:a16="http://schemas.microsoft.com/office/drawing/2014/main" id="{5985311C-C898-4846-9640-38619C241E41}"/>
              </a:ext>
            </a:extLst>
          </p:cNvPr>
          <p:cNvPicPr>
            <a:picLocks noGrp="1" noChangeAspect="1"/>
          </p:cNvPicPr>
          <p:nvPr>
            <p:ph idx="1"/>
          </p:nvPr>
        </p:nvPicPr>
        <p:blipFill rotWithShape="1">
          <a:blip r:embed="rId2"/>
          <a:srcRect l="14518" r="132" b="-2"/>
          <a:stretch/>
        </p:blipFill>
        <p:spPr>
          <a:xfrm>
            <a:off x="6114307" y="565150"/>
            <a:ext cx="4310413" cy="2045404"/>
          </a:xfrm>
          <a:prstGeom prst="rect">
            <a:avLst/>
          </a:prstGeom>
          <a:ln w="9525">
            <a:noFill/>
          </a:ln>
        </p:spPr>
      </p:pic>
      <p:sp>
        <p:nvSpPr>
          <p:cNvPr id="5" name="TextBox 4">
            <a:extLst>
              <a:ext uri="{FF2B5EF4-FFF2-40B4-BE49-F238E27FC236}">
                <a16:creationId xmlns:a16="http://schemas.microsoft.com/office/drawing/2014/main" id="{5CBB122A-3CDD-A443-AC7C-86640DF30E06}"/>
              </a:ext>
            </a:extLst>
          </p:cNvPr>
          <p:cNvSpPr txBox="1"/>
          <p:nvPr/>
        </p:nvSpPr>
        <p:spPr>
          <a:xfrm>
            <a:off x="4870451" y="2743903"/>
            <a:ext cx="6954838" cy="4664959"/>
          </a:xfrm>
          <a:prstGeom prst="rect">
            <a:avLst/>
          </a:prstGeom>
        </p:spPr>
        <p:txBody>
          <a:bodyPr vert="horz" lIns="91440" tIns="45720" rIns="91440" bIns="45720" rtlCol="0" anchor="ctr">
            <a:normAutofit/>
          </a:bodyPr>
          <a:lstStyle/>
          <a:p>
            <a:pPr indent="-228600" defTabSz="914400">
              <a:lnSpc>
                <a:spcPct val="110000"/>
              </a:lnSpc>
              <a:spcAft>
                <a:spcPts val="600"/>
              </a:spcAft>
              <a:buClr>
                <a:schemeClr val="accent1"/>
              </a:buClr>
              <a:buSzPct val="110000"/>
              <a:buFont typeface="Wingdings" panose="05000000000000000000" pitchFamily="2" charset="2"/>
              <a:buChar char="§"/>
            </a:pPr>
            <a:endParaRPr lang="en-US" sz="1100" dirty="0"/>
          </a:p>
          <a:p>
            <a:pPr marL="285750" indent="-228600" defTabSz="914400">
              <a:lnSpc>
                <a:spcPct val="150000"/>
              </a:lnSpc>
              <a:spcAft>
                <a:spcPts val="600"/>
              </a:spcAft>
              <a:buClr>
                <a:schemeClr val="accent1"/>
              </a:buClr>
              <a:buSzPct val="110000"/>
              <a:buFont typeface="Wingdings" panose="05000000000000000000" pitchFamily="2" charset="2"/>
              <a:buChar char="§"/>
            </a:pPr>
            <a:r>
              <a:rPr lang="en-US" dirty="0"/>
              <a:t>“Freedom is not created by God, it is part of the nothing out of which God created the world…. Freedom is the empty space, the room that is still left for manoeuvre and has not yet been filled up and determined.” </a:t>
            </a:r>
          </a:p>
          <a:p>
            <a:pPr marL="285750" indent="-228600" defTabSz="914400">
              <a:lnSpc>
                <a:spcPct val="150000"/>
              </a:lnSpc>
              <a:spcAft>
                <a:spcPts val="600"/>
              </a:spcAft>
              <a:buClr>
                <a:schemeClr val="accent1"/>
              </a:buClr>
              <a:buSzPct val="110000"/>
              <a:buFont typeface="Wingdings" panose="05000000000000000000" pitchFamily="2" charset="2"/>
              <a:buChar char="§"/>
            </a:pPr>
            <a:r>
              <a:rPr lang="en-US" dirty="0"/>
              <a:t>We tend to see others, including God, as standing in the way of our freedom. Nothing could be further from the truth.</a:t>
            </a:r>
          </a:p>
          <a:p>
            <a:pPr marL="285750" indent="-228600" defTabSz="914400">
              <a:lnSpc>
                <a:spcPct val="150000"/>
              </a:lnSpc>
              <a:spcAft>
                <a:spcPts val="600"/>
              </a:spcAft>
              <a:buClr>
                <a:schemeClr val="accent1"/>
              </a:buClr>
              <a:buSzPct val="110000"/>
              <a:buFont typeface="Wingdings" panose="05000000000000000000" pitchFamily="2" charset="2"/>
              <a:buChar char="§"/>
            </a:pPr>
            <a:r>
              <a:rPr lang="en-US" dirty="0"/>
              <a:t>“God is so far from being the enemy of freedom that he is its author”</a:t>
            </a:r>
          </a:p>
          <a:p>
            <a:pPr marL="57150" defTabSz="914400">
              <a:lnSpc>
                <a:spcPct val="110000"/>
              </a:lnSpc>
              <a:spcAft>
                <a:spcPts val="600"/>
              </a:spcAft>
              <a:buClr>
                <a:schemeClr val="accent1"/>
              </a:buClr>
              <a:buSzPct val="110000"/>
            </a:pPr>
            <a:r>
              <a:rPr lang="en-US" sz="1100" dirty="0"/>
              <a:t>John Macquarrie, </a:t>
            </a:r>
            <a:r>
              <a:rPr lang="en-US" sz="1100" i="1" dirty="0"/>
              <a:t>In Search of Humanity </a:t>
            </a:r>
            <a:r>
              <a:rPr lang="en-US" sz="1100" dirty="0"/>
              <a:t>(London: SCM Press Ltd., 1982)</a:t>
            </a:r>
          </a:p>
          <a:p>
            <a:pPr marL="285750" indent="-228600" defTabSz="914400">
              <a:lnSpc>
                <a:spcPct val="110000"/>
              </a:lnSpc>
              <a:spcAft>
                <a:spcPts val="600"/>
              </a:spcAft>
              <a:buClr>
                <a:schemeClr val="accent1"/>
              </a:buClr>
              <a:buSzPct val="110000"/>
              <a:buFont typeface="Wingdings" panose="05000000000000000000" pitchFamily="2" charset="2"/>
              <a:buChar char="§"/>
            </a:pPr>
            <a:endParaRPr lang="en-US" sz="1100" dirty="0"/>
          </a:p>
          <a:p>
            <a:pPr marL="57150" defTabSz="914400">
              <a:lnSpc>
                <a:spcPct val="110000"/>
              </a:lnSpc>
              <a:spcAft>
                <a:spcPts val="600"/>
              </a:spcAft>
              <a:buClr>
                <a:schemeClr val="accent1"/>
              </a:buClr>
              <a:buSzPct val="110000"/>
            </a:pPr>
            <a:r>
              <a:rPr lang="en-US" sz="1100" dirty="0"/>
              <a:t> </a:t>
            </a:r>
          </a:p>
        </p:txBody>
      </p:sp>
    </p:spTree>
    <p:extLst>
      <p:ext uri="{BB962C8B-B14F-4D97-AF65-F5344CB8AC3E}">
        <p14:creationId xmlns:p14="http://schemas.microsoft.com/office/powerpoint/2010/main" val="372045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EBCD-98B3-AC4B-AE84-3D49AADB82AE}"/>
              </a:ext>
            </a:extLst>
          </p:cNvPr>
          <p:cNvSpPr>
            <a:spLocks noGrp="1"/>
          </p:cNvSpPr>
          <p:nvPr>
            <p:ph type="title"/>
          </p:nvPr>
        </p:nvSpPr>
        <p:spPr>
          <a:xfrm>
            <a:off x="657663" y="0"/>
            <a:ext cx="5277333" cy="1325563"/>
          </a:xfrm>
        </p:spPr>
        <p:txBody>
          <a:bodyPr vert="horz" lIns="91440" tIns="45720" rIns="91440" bIns="45720" rtlCol="0" anchor="ctr">
            <a:normAutofit/>
          </a:bodyPr>
          <a:lstStyle/>
          <a:p>
            <a:r>
              <a:rPr lang="en-US" dirty="0"/>
              <a:t>Incarnation</a:t>
            </a:r>
          </a:p>
        </p:txBody>
      </p:sp>
      <p:sp>
        <p:nvSpPr>
          <p:cNvPr id="5" name="TextBox 4">
            <a:extLst>
              <a:ext uri="{FF2B5EF4-FFF2-40B4-BE49-F238E27FC236}">
                <a16:creationId xmlns:a16="http://schemas.microsoft.com/office/drawing/2014/main" id="{9A304367-B34B-E845-9666-8FFD24BB92EA}"/>
              </a:ext>
            </a:extLst>
          </p:cNvPr>
          <p:cNvSpPr txBox="1"/>
          <p:nvPr/>
        </p:nvSpPr>
        <p:spPr>
          <a:xfrm>
            <a:off x="805542" y="950259"/>
            <a:ext cx="5908371" cy="5665694"/>
          </a:xfrm>
          <a:prstGeom prst="rect">
            <a:avLst/>
          </a:prstGeom>
        </p:spPr>
        <p:txBody>
          <a:bodyPr vert="horz" lIns="91440" tIns="45720" rIns="91440" bIns="45720" rtlCol="0" anchor="t">
            <a:normAutofit/>
          </a:bodyPr>
          <a:lstStyle/>
          <a:p>
            <a:pPr indent="-228600">
              <a:lnSpc>
                <a:spcPct val="110000"/>
              </a:lnSpc>
              <a:spcAft>
                <a:spcPts val="600"/>
              </a:spcAft>
              <a:buClr>
                <a:schemeClr val="accent1"/>
              </a:buClr>
              <a:buSzPct val="110000"/>
              <a:buFont typeface="Arial" panose="020B0604020202020204" pitchFamily="34" charset="0"/>
              <a:buChar char="•"/>
            </a:pPr>
            <a:r>
              <a:rPr lang="en-US" dirty="0"/>
              <a:t>“And the Word became flesh and dwelt among us”. (John 1:14) </a:t>
            </a:r>
          </a:p>
          <a:p>
            <a:pPr marL="285750" indent="-228600">
              <a:lnSpc>
                <a:spcPct val="110000"/>
              </a:lnSpc>
              <a:spcAft>
                <a:spcPts val="600"/>
              </a:spcAft>
              <a:buClr>
                <a:schemeClr val="accent1"/>
              </a:buClr>
              <a:buSzPct val="110000"/>
              <a:buFont typeface="Arial" panose="020B0604020202020204" pitchFamily="34" charset="0"/>
              <a:buChar char="•"/>
            </a:pPr>
            <a:r>
              <a:rPr lang="en-US" dirty="0"/>
              <a:t>By the Incarnation, God “plunges in more deeply and identifies in a new way with creation” </a:t>
            </a:r>
          </a:p>
          <a:p>
            <a:pPr marL="57150">
              <a:lnSpc>
                <a:spcPct val="110000"/>
              </a:lnSpc>
              <a:spcAft>
                <a:spcPts val="600"/>
              </a:spcAft>
              <a:buClr>
                <a:schemeClr val="accent1"/>
              </a:buClr>
              <a:buSzPct val="110000"/>
            </a:pPr>
            <a:r>
              <a:rPr lang="en-US" sz="1400" dirty="0"/>
              <a:t>Macquarrie, </a:t>
            </a:r>
            <a:r>
              <a:rPr lang="en-US" sz="1400" i="1" dirty="0"/>
              <a:t>In Search of Humanity, </a:t>
            </a:r>
            <a:r>
              <a:rPr lang="en-US" sz="1400" dirty="0"/>
              <a:t>152.</a:t>
            </a:r>
          </a:p>
          <a:p>
            <a:pPr marL="285750" indent="-228600">
              <a:lnSpc>
                <a:spcPct val="110000"/>
              </a:lnSpc>
              <a:spcAft>
                <a:spcPts val="600"/>
              </a:spcAft>
              <a:buClr>
                <a:schemeClr val="accent1"/>
              </a:buClr>
              <a:buSzPct val="110000"/>
              <a:buFont typeface="Arial" panose="020B0604020202020204" pitchFamily="34" charset="0"/>
              <a:buChar char="•"/>
            </a:pPr>
            <a:r>
              <a:rPr lang="en-US" dirty="0"/>
              <a:t>“Creator and creature become one in the incarnation.” This is so because the possibility (or even the purpose) is “already there in creation.” </a:t>
            </a:r>
          </a:p>
          <a:p>
            <a:pPr>
              <a:lnSpc>
                <a:spcPct val="110000"/>
              </a:lnSpc>
              <a:spcAft>
                <a:spcPts val="600"/>
              </a:spcAft>
              <a:buClr>
                <a:schemeClr val="accent1"/>
              </a:buClr>
              <a:buSzPct val="110000"/>
            </a:pPr>
            <a:r>
              <a:rPr lang="en-US" sz="1400" dirty="0"/>
              <a:t>Macquarrie, </a:t>
            </a:r>
            <a:r>
              <a:rPr lang="en-US" sz="1400" i="1" dirty="0"/>
              <a:t>Principles of Christian Theology, </a:t>
            </a:r>
            <a:r>
              <a:rPr lang="en-US" sz="1400" dirty="0"/>
              <a:t>220</a:t>
            </a:r>
            <a:r>
              <a:rPr lang="en-US" dirty="0"/>
              <a:t>.</a:t>
            </a:r>
          </a:p>
          <a:p>
            <a:pPr marL="285750" indent="-228600">
              <a:lnSpc>
                <a:spcPct val="110000"/>
              </a:lnSpc>
              <a:spcAft>
                <a:spcPts val="600"/>
              </a:spcAft>
              <a:buClr>
                <a:schemeClr val="accent1"/>
              </a:buClr>
              <a:buSzPct val="110000"/>
              <a:buFont typeface="Arial" panose="020B0604020202020204" pitchFamily="34" charset="0"/>
              <a:buChar char="•"/>
            </a:pPr>
            <a:r>
              <a:rPr lang="en-US" dirty="0"/>
              <a:t>God answers our question, who is God; </a:t>
            </a:r>
            <a:r>
              <a:rPr lang="en-US" i="1" dirty="0"/>
              <a:t>quid sit Deus</a:t>
            </a:r>
            <a:r>
              <a:rPr lang="en-US" dirty="0"/>
              <a:t>? God (literally) gives us a Word to speak of him. </a:t>
            </a:r>
          </a:p>
          <a:p>
            <a:pPr marL="285750" indent="-228600">
              <a:lnSpc>
                <a:spcPct val="110000"/>
              </a:lnSpc>
              <a:spcAft>
                <a:spcPts val="600"/>
              </a:spcAft>
              <a:buClr>
                <a:schemeClr val="accent1"/>
              </a:buClr>
              <a:buSzPct val="110000"/>
              <a:buFont typeface="Arial" panose="020B0604020202020204" pitchFamily="34" charset="0"/>
              <a:buChar char="•"/>
            </a:pPr>
            <a:r>
              <a:rPr lang="en-US" dirty="0"/>
              <a:t> Jesus, in his life and ministry, embraces the “ordinary and the limited … In this divine embrace of the ordinary, we see the deepest paradox that only the Creator can exhibit fully what it is to be a creature.”</a:t>
            </a:r>
          </a:p>
          <a:p>
            <a:pPr marL="57150">
              <a:lnSpc>
                <a:spcPct val="110000"/>
              </a:lnSpc>
              <a:spcAft>
                <a:spcPts val="600"/>
              </a:spcAft>
              <a:buClr>
                <a:schemeClr val="accent1"/>
              </a:buClr>
              <a:buSzPct val="110000"/>
            </a:pPr>
            <a:r>
              <a:rPr lang="en-US" sz="1400" dirty="0"/>
              <a:t>Rowan Williams, </a:t>
            </a:r>
            <a:r>
              <a:rPr lang="en-US" sz="1400" i="1" dirty="0"/>
              <a:t>Christ, The Heart of Creation, </a:t>
            </a:r>
            <a:r>
              <a:rPr lang="en-US" sz="1400" dirty="0"/>
              <a:t>(London: Bloomsbury Continuum, 2018), 236-239.</a:t>
            </a:r>
          </a:p>
          <a:p>
            <a:pPr marL="285750" indent="-228600">
              <a:lnSpc>
                <a:spcPct val="90000"/>
              </a:lnSpc>
              <a:spcAft>
                <a:spcPts val="600"/>
              </a:spcAft>
              <a:buClr>
                <a:schemeClr val="accent1"/>
              </a:buClr>
              <a:buSzPct val="110000"/>
              <a:buFont typeface="Arial" panose="020B0604020202020204" pitchFamily="34" charset="0"/>
              <a:buChar char="•"/>
            </a:pPr>
            <a:endParaRPr lang="en-US" sz="1300" dirty="0"/>
          </a:p>
        </p:txBody>
      </p:sp>
      <p:sp>
        <p:nvSpPr>
          <p:cNvPr id="14"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5E902C52-57B3-AB4D-B53F-B57387A71835}"/>
              </a:ext>
            </a:extLst>
          </p:cNvPr>
          <p:cNvPicPr>
            <a:picLocks noGrp="1" noChangeAspect="1"/>
          </p:cNvPicPr>
          <p:nvPr>
            <p:ph idx="1"/>
          </p:nvPr>
        </p:nvPicPr>
        <p:blipFill rotWithShape="1">
          <a:blip r:embed="rId2"/>
          <a:srcRect l="8320" r="12817" b="-2"/>
          <a:stretch/>
        </p:blipFill>
        <p:spPr>
          <a:xfrm>
            <a:off x="7064188" y="760562"/>
            <a:ext cx="5127812"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4653737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 calcmode="lin" valueType="num">
                                      <p:cBhvr additive="base">
                                        <p:cTn id="3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additive="base">
                                        <p:cTn id="3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7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5EFFBC-DD9A-BF43-9BED-C29C0022EBEF}"/>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Life as Gift</a:t>
            </a:r>
          </a:p>
        </p:txBody>
      </p:sp>
      <p:pic>
        <p:nvPicPr>
          <p:cNvPr id="4" name="Content Placeholder 3">
            <a:extLst>
              <a:ext uri="{FF2B5EF4-FFF2-40B4-BE49-F238E27FC236}">
                <a16:creationId xmlns:a16="http://schemas.microsoft.com/office/drawing/2014/main" id="{91E79FCD-6A5A-9E44-A685-67DE3CD437B8}"/>
              </a:ext>
            </a:extLst>
          </p:cNvPr>
          <p:cNvPicPr>
            <a:picLocks noGrp="1" noChangeAspect="1"/>
          </p:cNvPicPr>
          <p:nvPr>
            <p:ph idx="1"/>
          </p:nvPr>
        </p:nvPicPr>
        <p:blipFill rotWithShape="1">
          <a:blip r:embed="rId2"/>
          <a:srcRect t="371" r="1" b="12451"/>
          <a:stretch/>
        </p:blipFill>
        <p:spPr>
          <a:xfrm>
            <a:off x="327547" y="321733"/>
            <a:ext cx="7058306" cy="4107392"/>
          </a:xfrm>
          <a:prstGeom prst="rect">
            <a:avLst/>
          </a:prstGeom>
        </p:spPr>
      </p:pic>
      <p:sp>
        <p:nvSpPr>
          <p:cNvPr id="16"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3DDE6C-9AC8-F845-9271-2A4C65881275}"/>
              </a:ext>
            </a:extLst>
          </p:cNvPr>
          <p:cNvSpPr txBox="1"/>
          <p:nvPr/>
        </p:nvSpPr>
        <p:spPr>
          <a:xfrm>
            <a:off x="7582563" y="321733"/>
            <a:ext cx="4281890" cy="6436334"/>
          </a:xfrm>
          <a:prstGeom prst="rect">
            <a:avLst/>
          </a:prstGeom>
        </p:spPr>
        <p:txBody>
          <a:bodyPr vert="horz" lIns="91440" tIns="45720" rIns="91440" bIns="45720" rtlCol="0" anchor="ctr">
            <a:normAutofit/>
          </a:bodyPr>
          <a:lstStyle/>
          <a:p>
            <a:pPr>
              <a:lnSpc>
                <a:spcPct val="90000"/>
              </a:lnSpc>
              <a:spcAft>
                <a:spcPts val="600"/>
              </a:spcAft>
              <a:buClr>
                <a:schemeClr val="accent1"/>
              </a:buClr>
              <a:buSzPct val="110000"/>
            </a:pPr>
            <a:r>
              <a:rPr lang="en-US" sz="2800" dirty="0">
                <a:solidFill>
                  <a:srgbClr val="FFFFFF"/>
                </a:solidFill>
              </a:rPr>
              <a:t>Creation is a “purely free, completely unique, totally gratuitous and wholly unnecessary act.”</a:t>
            </a:r>
          </a:p>
          <a:p>
            <a:pPr>
              <a:lnSpc>
                <a:spcPct val="90000"/>
              </a:lnSpc>
              <a:spcAft>
                <a:spcPts val="600"/>
              </a:spcAft>
              <a:buClr>
                <a:schemeClr val="accent1"/>
              </a:buClr>
              <a:buSzPct val="110000"/>
            </a:pPr>
            <a:r>
              <a:rPr lang="en-US" sz="1400" dirty="0">
                <a:solidFill>
                  <a:srgbClr val="FFFFFF"/>
                </a:solidFill>
              </a:rPr>
              <a:t>Oliver, </a:t>
            </a:r>
            <a:r>
              <a:rPr lang="en-US" sz="1400" i="1" dirty="0">
                <a:solidFill>
                  <a:srgbClr val="FFFFFF"/>
                </a:solidFill>
              </a:rPr>
              <a:t>Creation, A Guide for the Perplexed, </a:t>
            </a:r>
            <a:r>
              <a:rPr lang="en-US" sz="1400" dirty="0">
                <a:solidFill>
                  <a:srgbClr val="FFFFFF"/>
                </a:solidFill>
              </a:rPr>
              <a:t>37.</a:t>
            </a:r>
          </a:p>
          <a:p>
            <a:pPr marL="285750" indent="-228600">
              <a:lnSpc>
                <a:spcPct val="90000"/>
              </a:lnSpc>
              <a:spcAft>
                <a:spcPts val="600"/>
              </a:spcAft>
              <a:buClr>
                <a:schemeClr val="accent1"/>
              </a:buClr>
              <a:buSzPct val="110000"/>
              <a:buFont typeface="Arial" panose="020B0604020202020204" pitchFamily="34" charset="0"/>
              <a:buChar char="•"/>
            </a:pPr>
            <a:endParaRPr lang="en-US" sz="1400" dirty="0">
              <a:solidFill>
                <a:srgbClr val="FFFFFF"/>
              </a:solidFill>
            </a:endParaRPr>
          </a:p>
          <a:p>
            <a:pPr indent="-228600">
              <a:lnSpc>
                <a:spcPct val="90000"/>
              </a:lnSpc>
              <a:spcAft>
                <a:spcPts val="600"/>
              </a:spcAft>
              <a:buClr>
                <a:schemeClr val="accent1"/>
              </a:buClr>
              <a:buSzPct val="110000"/>
              <a:buFont typeface="Arial" panose="020B0604020202020204" pitchFamily="34" charset="0"/>
              <a:buChar char="•"/>
            </a:pPr>
            <a:endParaRPr lang="en-US" sz="1400" dirty="0">
              <a:solidFill>
                <a:srgbClr val="FFFFFF"/>
              </a:solidFill>
            </a:endParaRPr>
          </a:p>
        </p:txBody>
      </p:sp>
      <p:sp>
        <p:nvSpPr>
          <p:cNvPr id="5" name="TextBox 4">
            <a:extLst>
              <a:ext uri="{FF2B5EF4-FFF2-40B4-BE49-F238E27FC236}">
                <a16:creationId xmlns:a16="http://schemas.microsoft.com/office/drawing/2014/main" id="{BAA43F9C-043C-4C4F-B55A-224CEC2BDED4}"/>
              </a:ext>
            </a:extLst>
          </p:cNvPr>
          <p:cNvSpPr txBox="1"/>
          <p:nvPr/>
        </p:nvSpPr>
        <p:spPr>
          <a:xfrm>
            <a:off x="8064708" y="599606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6001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C65FE7-6787-BB48-92A5-6C35FFA82B2F}"/>
              </a:ext>
            </a:extLst>
          </p:cNvPr>
          <p:cNvSpPr>
            <a:spLocks noGrp="1"/>
          </p:cNvSpPr>
          <p:nvPr>
            <p:ph type="title"/>
          </p:nvPr>
        </p:nvSpPr>
        <p:spPr>
          <a:xfrm>
            <a:off x="6094105" y="802955"/>
            <a:ext cx="4977976" cy="1454051"/>
          </a:xfrm>
        </p:spPr>
        <p:txBody>
          <a:bodyPr>
            <a:normAutofit/>
          </a:bodyPr>
          <a:lstStyle/>
          <a:p>
            <a:r>
              <a:rPr lang="en-US" dirty="0">
                <a:solidFill>
                  <a:srgbClr val="000000"/>
                </a:solidFill>
              </a:rPr>
              <a:t>Where do we land?</a:t>
            </a:r>
          </a:p>
        </p:txBody>
      </p:sp>
      <p:sp>
        <p:nvSpPr>
          <p:cNvPr id="5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1" name="Graphic 40" descr="Quotes">
            <a:extLst>
              <a:ext uri="{FF2B5EF4-FFF2-40B4-BE49-F238E27FC236}">
                <a16:creationId xmlns:a16="http://schemas.microsoft.com/office/drawing/2014/main" id="{09959AAA-76B0-49C2-BCBF-71EDA50AAF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7" name="Content Placeholder 2">
            <a:extLst>
              <a:ext uri="{FF2B5EF4-FFF2-40B4-BE49-F238E27FC236}">
                <a16:creationId xmlns:a16="http://schemas.microsoft.com/office/drawing/2014/main" id="{8B3C32CB-BA9A-F447-928C-FA3D17AB9805}"/>
              </a:ext>
            </a:extLst>
          </p:cNvPr>
          <p:cNvSpPr>
            <a:spLocks noGrp="1"/>
          </p:cNvSpPr>
          <p:nvPr>
            <p:ph idx="1"/>
          </p:nvPr>
        </p:nvSpPr>
        <p:spPr>
          <a:xfrm>
            <a:off x="5127812" y="1757082"/>
            <a:ext cx="6866964" cy="5104644"/>
          </a:xfrm>
        </p:spPr>
        <p:txBody>
          <a:bodyPr anchor="ctr">
            <a:noAutofit/>
          </a:bodyPr>
          <a:lstStyle/>
          <a:p>
            <a:pPr marL="0" indent="0">
              <a:buNone/>
            </a:pPr>
            <a:r>
              <a:rPr lang="en-US" sz="2400" dirty="0">
                <a:solidFill>
                  <a:srgbClr val="000000"/>
                </a:solidFill>
              </a:rPr>
              <a:t>Might we not have achieved something, as Christian educators, if, in response to the question, </a:t>
            </a:r>
          </a:p>
          <a:p>
            <a:pPr marL="0" indent="0">
              <a:buNone/>
            </a:pPr>
            <a:r>
              <a:rPr lang="en-US" sz="2400" dirty="0">
                <a:solidFill>
                  <a:srgbClr val="000000"/>
                </a:solidFill>
              </a:rPr>
              <a:t>“Why did God make you?”</a:t>
            </a:r>
          </a:p>
          <a:p>
            <a:pPr marL="0" indent="0">
              <a:buNone/>
            </a:pPr>
            <a:r>
              <a:rPr lang="en-US" sz="2400" dirty="0">
                <a:solidFill>
                  <a:srgbClr val="000000"/>
                </a:solidFill>
              </a:rPr>
              <a:t> pupils learned to respond, “To show me that He knows and loves me”; </a:t>
            </a:r>
          </a:p>
          <a:p>
            <a:pPr marL="0" indent="0">
              <a:buNone/>
            </a:pPr>
            <a:r>
              <a:rPr lang="en-US" sz="2400" dirty="0">
                <a:solidFill>
                  <a:srgbClr val="000000"/>
                </a:solidFill>
              </a:rPr>
              <a:t>and that when reciting the creedal words, </a:t>
            </a:r>
          </a:p>
          <a:p>
            <a:pPr marL="0" indent="0">
              <a:buNone/>
            </a:pPr>
            <a:r>
              <a:rPr lang="en-US" sz="2400" dirty="0">
                <a:solidFill>
                  <a:srgbClr val="000000"/>
                </a:solidFill>
              </a:rPr>
              <a:t>“I believe in God”, </a:t>
            </a:r>
          </a:p>
          <a:p>
            <a:pPr marL="0" indent="0">
              <a:buNone/>
            </a:pPr>
            <a:r>
              <a:rPr lang="en-US" sz="2400" dirty="0">
                <a:solidFill>
                  <a:srgbClr val="000000"/>
                </a:solidFill>
              </a:rPr>
              <a:t>they might have learned, with equal confidence, to say, </a:t>
            </a:r>
          </a:p>
          <a:p>
            <a:pPr marL="0" indent="0">
              <a:buNone/>
            </a:pPr>
            <a:r>
              <a:rPr lang="en-US" sz="2400" dirty="0">
                <a:solidFill>
                  <a:srgbClr val="000000"/>
                </a:solidFill>
              </a:rPr>
              <a:t>“God believes in me”?</a:t>
            </a:r>
          </a:p>
        </p:txBody>
      </p:sp>
    </p:spTree>
    <p:extLst>
      <p:ext uri="{BB962C8B-B14F-4D97-AF65-F5344CB8AC3E}">
        <p14:creationId xmlns:p14="http://schemas.microsoft.com/office/powerpoint/2010/main" val="298432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Man standing on a rock overlooking river and landscsape ...">
            <a:extLst>
              <a:ext uri="{FF2B5EF4-FFF2-40B4-BE49-F238E27FC236}">
                <a16:creationId xmlns:a16="http://schemas.microsoft.com/office/drawing/2014/main" id="{C7B3C043-F8AF-DB4B-B162-35FAEDA41E9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396" b="5334"/>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B20A4F8-7469-334C-8316-BAA909E1FA59}"/>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A Firm Place to Stand</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C583CDC-D140-214F-8C55-7C7E4B1B0577}"/>
              </a:ext>
            </a:extLst>
          </p:cNvPr>
          <p:cNvSpPr>
            <a:spLocks noGrp="1"/>
          </p:cNvSpPr>
          <p:nvPr>
            <p:ph type="body" sz="half" idx="2"/>
          </p:nvPr>
        </p:nvSpPr>
        <p:spPr>
          <a:xfrm>
            <a:off x="262758" y="3020008"/>
            <a:ext cx="5491656" cy="3837992"/>
          </a:xfrm>
        </p:spPr>
        <p:txBody>
          <a:bodyPr vert="horz" lIns="91440" tIns="45720" rIns="91440" bIns="45720" rtlCol="0" anchor="ctr">
            <a:normAutofit/>
          </a:bodyPr>
          <a:lstStyle/>
          <a:p>
            <a:pPr marL="285750" indent="-228600">
              <a:buFont typeface="Arial" panose="020B0604020202020204" pitchFamily="34" charset="0"/>
              <a:buChar char="•"/>
            </a:pPr>
            <a:r>
              <a:rPr lang="en-US" sz="1800" dirty="0"/>
              <a:t>Education involves more than simply learning</a:t>
            </a:r>
          </a:p>
          <a:p>
            <a:pPr marL="285750" indent="-228600">
              <a:buFont typeface="Arial" panose="020B0604020202020204" pitchFamily="34" charset="0"/>
              <a:buChar char="•"/>
            </a:pPr>
            <a:r>
              <a:rPr lang="en-US" sz="1800" dirty="0"/>
              <a:t>Pupils need to learn to make judgements about the </a:t>
            </a:r>
            <a:r>
              <a:rPr lang="en-US" sz="1800" i="1" dirty="0"/>
              <a:t>meaning and significance</a:t>
            </a:r>
            <a:r>
              <a:rPr lang="en-US" sz="1800" dirty="0"/>
              <a:t> of what they learn.</a:t>
            </a:r>
          </a:p>
          <a:p>
            <a:pPr indent="-228600">
              <a:buFont typeface="Arial" panose="020B0604020202020204" pitchFamily="34" charset="0"/>
              <a:buChar char="•"/>
            </a:pPr>
            <a:r>
              <a:rPr lang="en-US" sz="1200" dirty="0"/>
              <a:t>Trevor Cooling, </a:t>
            </a:r>
            <a:r>
              <a:rPr lang="en-US" sz="1200" i="1" dirty="0"/>
              <a:t>Doing God in Education, </a:t>
            </a:r>
            <a:r>
              <a:rPr lang="en-US" sz="1200" dirty="0"/>
              <a:t>2010</a:t>
            </a:r>
          </a:p>
          <a:p>
            <a:pPr marL="285750" indent="-228600">
              <a:buFont typeface="Arial" panose="020B0604020202020204" pitchFamily="34" charset="0"/>
              <a:buChar char="•"/>
            </a:pPr>
            <a:r>
              <a:rPr lang="en-US" sz="1800" dirty="0"/>
              <a:t>Pupils can interpret their lives through a </a:t>
            </a:r>
            <a:r>
              <a:rPr lang="en-US" sz="1800" i="1" dirty="0"/>
              <a:t>secular </a:t>
            </a:r>
            <a:r>
              <a:rPr lang="en-US" sz="1800" dirty="0"/>
              <a:t>understanding or a </a:t>
            </a:r>
            <a:r>
              <a:rPr lang="en-US" sz="1800" i="1" dirty="0"/>
              <a:t>Christian</a:t>
            </a:r>
            <a:r>
              <a:rPr lang="en-US" sz="1800" dirty="0"/>
              <a:t> understanding of what it means to be human.</a:t>
            </a:r>
          </a:p>
          <a:p>
            <a:pPr marL="285750" indent="-228600">
              <a:buFont typeface="Arial" panose="020B0604020202020204" pitchFamily="34" charset="0"/>
              <a:buChar char="•"/>
            </a:pPr>
            <a:r>
              <a:rPr lang="en-US" sz="1800" dirty="0"/>
              <a:t>The Christian understanding of what it means to be human underpins what Christian education is about.</a:t>
            </a:r>
          </a:p>
        </p:txBody>
      </p:sp>
    </p:spTree>
    <p:extLst>
      <p:ext uri="{BB962C8B-B14F-4D97-AF65-F5344CB8AC3E}">
        <p14:creationId xmlns:p14="http://schemas.microsoft.com/office/powerpoint/2010/main" val="41098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BBECDE9-249D-824F-98C1-42D3EDECB8E5}"/>
              </a:ext>
            </a:extLst>
          </p:cNvPr>
          <p:cNvSpPr>
            <a:spLocks noGrp="1"/>
          </p:cNvSpPr>
          <p:nvPr>
            <p:ph type="title"/>
          </p:nvPr>
        </p:nvSpPr>
        <p:spPr>
          <a:xfrm>
            <a:off x="6107110" y="382825"/>
            <a:ext cx="4977976" cy="1454051"/>
          </a:xfrm>
        </p:spPr>
        <p:txBody>
          <a:bodyPr vert="horz" lIns="91440" tIns="45720" rIns="91440" bIns="45720" rtlCol="0" anchor="ctr">
            <a:normAutofit/>
          </a:bodyPr>
          <a:lstStyle/>
          <a:p>
            <a:r>
              <a:rPr lang="en-US" sz="4400" dirty="0">
                <a:solidFill>
                  <a:srgbClr val="000000"/>
                </a:solidFill>
              </a:rPr>
              <a:t>Control</a:t>
            </a:r>
          </a:p>
        </p:txBody>
      </p:sp>
      <p:sp>
        <p:nvSpPr>
          <p:cNvPr id="2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Placeholder 10" descr="NextCrave - Fitbit Zip &amp; One">
            <a:extLst>
              <a:ext uri="{FF2B5EF4-FFF2-40B4-BE49-F238E27FC236}">
                <a16:creationId xmlns:a16="http://schemas.microsoft.com/office/drawing/2014/main" id="{53F11449-5798-8E40-AF08-7E34FB4743D2}"/>
              </a:ext>
            </a:extLst>
          </p:cNvPr>
          <p:cNvPicPr>
            <a:picLocks noGrp="1" noChangeAspect="1"/>
          </p:cNvPicPr>
          <p:nvPr>
            <p:ph type="pic" idx="1"/>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314" r="12388"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Text Placeholder 2">
            <a:extLst>
              <a:ext uri="{FF2B5EF4-FFF2-40B4-BE49-F238E27FC236}">
                <a16:creationId xmlns:a16="http://schemas.microsoft.com/office/drawing/2014/main" id="{DAAF65A1-0EA8-0342-8E93-D107292462E0}"/>
              </a:ext>
            </a:extLst>
          </p:cNvPr>
          <p:cNvSpPr>
            <a:spLocks noGrp="1"/>
          </p:cNvSpPr>
          <p:nvPr>
            <p:ph type="body" sz="half" idx="2"/>
          </p:nvPr>
        </p:nvSpPr>
        <p:spPr>
          <a:xfrm>
            <a:off x="5453277" y="1408670"/>
            <a:ext cx="6285642" cy="4652301"/>
          </a:xfrm>
        </p:spPr>
        <p:txBody>
          <a:bodyPr vert="horz" lIns="91440" tIns="45720" rIns="91440" bIns="45720" rtlCol="0" anchor="ctr">
            <a:normAutofit/>
          </a:bodyPr>
          <a:lstStyle/>
          <a:p>
            <a:pPr marL="57150"/>
            <a:r>
              <a:rPr lang="en-US" sz="2000" dirty="0">
                <a:solidFill>
                  <a:srgbClr val="000000"/>
                </a:solidFill>
              </a:rPr>
              <a:t>Through our own efforts we can excel</a:t>
            </a:r>
          </a:p>
          <a:p>
            <a:pPr marL="57150"/>
            <a:r>
              <a:rPr lang="en-US" sz="2000" dirty="0">
                <a:solidFill>
                  <a:srgbClr val="000000"/>
                </a:solidFill>
              </a:rPr>
              <a:t>Autonomy is the accepted ideal</a:t>
            </a:r>
          </a:p>
          <a:p>
            <a:pPr marL="57150"/>
            <a:r>
              <a:rPr lang="en-US" sz="2000" dirty="0">
                <a:solidFill>
                  <a:srgbClr val="000000"/>
                </a:solidFill>
              </a:rPr>
              <a:t>Nowadays, the view is often that “the best relationship you can be in with the world is in </a:t>
            </a:r>
            <a:r>
              <a:rPr lang="en-US" sz="2000" i="1" dirty="0">
                <a:solidFill>
                  <a:srgbClr val="000000"/>
                </a:solidFill>
              </a:rPr>
              <a:t>control.”</a:t>
            </a:r>
            <a:endParaRPr lang="en-US" sz="2000" dirty="0">
              <a:solidFill>
                <a:srgbClr val="000000"/>
              </a:solidFill>
            </a:endParaRPr>
          </a:p>
          <a:p>
            <a:r>
              <a:rPr lang="en-US" sz="1400" dirty="0">
                <a:solidFill>
                  <a:srgbClr val="000000"/>
                </a:solidFill>
              </a:rPr>
              <a:t>Rowan Williams, </a:t>
            </a:r>
            <a:r>
              <a:rPr lang="en-US" sz="1400" i="1" dirty="0">
                <a:solidFill>
                  <a:srgbClr val="000000"/>
                </a:solidFill>
              </a:rPr>
              <a:t>Being Human, </a:t>
            </a:r>
            <a:r>
              <a:rPr lang="en-US" sz="1400" dirty="0">
                <a:solidFill>
                  <a:srgbClr val="000000"/>
                </a:solidFill>
              </a:rPr>
              <a:t>2018.</a:t>
            </a:r>
          </a:p>
          <a:p>
            <a:r>
              <a:rPr lang="en-US" sz="2000" dirty="0">
                <a:solidFill>
                  <a:srgbClr val="000000"/>
                </a:solidFill>
              </a:rPr>
              <a:t>Charles Taylor, the “buffered self” – “uses reason to consider without passion the value of all the perfections of body and soul that can be acquired by our conduct [… and to] choose the better.” </a:t>
            </a:r>
          </a:p>
          <a:p>
            <a:r>
              <a:rPr lang="en-US" sz="1400" dirty="0">
                <a:solidFill>
                  <a:srgbClr val="000000"/>
                </a:solidFill>
              </a:rPr>
              <a:t>Taylor, </a:t>
            </a:r>
            <a:r>
              <a:rPr lang="en-US" sz="1400" i="1" dirty="0">
                <a:solidFill>
                  <a:srgbClr val="000000"/>
                </a:solidFill>
              </a:rPr>
              <a:t>A Secular Age, </a:t>
            </a:r>
            <a:r>
              <a:rPr lang="en-US" sz="1400" dirty="0">
                <a:solidFill>
                  <a:srgbClr val="000000"/>
                </a:solidFill>
              </a:rPr>
              <a:t>(Cambridge, Mass.: Harvard University Press, 2007), 135.</a:t>
            </a:r>
          </a:p>
          <a:p>
            <a:r>
              <a:rPr lang="en-US" sz="2000" dirty="0">
                <a:solidFill>
                  <a:srgbClr val="000000"/>
                </a:solidFill>
              </a:rPr>
              <a:t>Yet, if our value and worth is determined by our own efforts and achievements, what does it mean to fail?</a:t>
            </a:r>
          </a:p>
        </p:txBody>
      </p:sp>
    </p:spTree>
    <p:extLst>
      <p:ext uri="{BB962C8B-B14F-4D97-AF65-F5344CB8AC3E}">
        <p14:creationId xmlns:p14="http://schemas.microsoft.com/office/powerpoint/2010/main" val="80228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E72B-9EE4-F04C-ACB1-7174F60A1F02}"/>
              </a:ext>
            </a:extLst>
          </p:cNvPr>
          <p:cNvSpPr>
            <a:spLocks noGrp="1"/>
          </p:cNvSpPr>
          <p:nvPr>
            <p:ph type="title"/>
          </p:nvPr>
        </p:nvSpPr>
        <p:spPr>
          <a:xfrm>
            <a:off x="805543" y="402376"/>
            <a:ext cx="5006336" cy="1325563"/>
          </a:xfrm>
        </p:spPr>
        <p:txBody>
          <a:bodyPr vert="horz" lIns="91440" tIns="45720" rIns="91440" bIns="45720" rtlCol="0" anchor="ctr">
            <a:normAutofit/>
          </a:bodyPr>
          <a:lstStyle/>
          <a:p>
            <a:r>
              <a:rPr lang="en-US" dirty="0"/>
              <a:t> Dependence</a:t>
            </a:r>
          </a:p>
        </p:txBody>
      </p:sp>
      <p:sp>
        <p:nvSpPr>
          <p:cNvPr id="6" name="TextBox 5">
            <a:extLst>
              <a:ext uri="{FF2B5EF4-FFF2-40B4-BE49-F238E27FC236}">
                <a16:creationId xmlns:a16="http://schemas.microsoft.com/office/drawing/2014/main" id="{EDF68BFA-DA68-1040-93F7-AA87663A7326}"/>
              </a:ext>
            </a:extLst>
          </p:cNvPr>
          <p:cNvSpPr txBox="1"/>
          <p:nvPr/>
        </p:nvSpPr>
        <p:spPr>
          <a:xfrm>
            <a:off x="139148" y="1510748"/>
            <a:ext cx="6172782" cy="5347252"/>
          </a:xfrm>
          <a:prstGeom prst="rect">
            <a:avLst/>
          </a:prstGeom>
        </p:spPr>
        <p:txBody>
          <a:bodyPr vert="horz" lIns="91440" tIns="45720" rIns="91440" bIns="45720" rtlCol="0" anchor="t">
            <a:normAutofit fontScale="92500"/>
          </a:bodyPr>
          <a:lstStyle/>
          <a:p>
            <a:pPr indent="-228600">
              <a:lnSpc>
                <a:spcPct val="90000"/>
              </a:lnSpc>
              <a:spcAft>
                <a:spcPts val="600"/>
              </a:spcAft>
              <a:buClr>
                <a:srgbClr val="977850"/>
              </a:buClr>
              <a:buSzPct val="110000"/>
              <a:buFont typeface="Arial" panose="020B0604020202020204" pitchFamily="34" charset="0"/>
              <a:buChar char="•"/>
            </a:pPr>
            <a:endParaRPr lang="en-US" sz="1400" dirty="0"/>
          </a:p>
          <a:p>
            <a:pPr marL="285750" indent="-228600">
              <a:lnSpc>
                <a:spcPct val="90000"/>
              </a:lnSpc>
              <a:spcAft>
                <a:spcPts val="600"/>
              </a:spcAft>
              <a:buClr>
                <a:srgbClr val="977850"/>
              </a:buClr>
              <a:buSzPct val="110000"/>
              <a:buFont typeface="Arial" panose="020B0604020202020204" pitchFamily="34" charset="0"/>
              <a:buChar char="•"/>
            </a:pPr>
            <a:r>
              <a:rPr lang="en-US" sz="2200" dirty="0"/>
              <a:t>“The basic meaning of creatureliness is dependence.” </a:t>
            </a:r>
          </a:p>
          <a:p>
            <a:pPr>
              <a:lnSpc>
                <a:spcPct val="90000"/>
              </a:lnSpc>
              <a:spcAft>
                <a:spcPts val="600"/>
              </a:spcAft>
              <a:buClr>
                <a:srgbClr val="977850"/>
              </a:buClr>
              <a:buSzPct val="110000"/>
            </a:pPr>
            <a:r>
              <a:rPr lang="en-US" sz="2000" dirty="0"/>
              <a:t> </a:t>
            </a:r>
            <a:r>
              <a:rPr lang="en-US" sz="1500" dirty="0"/>
              <a:t>Macquarrie</a:t>
            </a:r>
          </a:p>
          <a:p>
            <a:pPr>
              <a:lnSpc>
                <a:spcPct val="90000"/>
              </a:lnSpc>
              <a:spcAft>
                <a:spcPts val="600"/>
              </a:spcAft>
              <a:buClr>
                <a:srgbClr val="977850"/>
              </a:buClr>
              <a:buSzPct val="110000"/>
            </a:pPr>
            <a:endParaRPr lang="en-US" sz="1500" dirty="0"/>
          </a:p>
          <a:p>
            <a:pPr marL="285750" indent="-228600">
              <a:lnSpc>
                <a:spcPct val="90000"/>
              </a:lnSpc>
              <a:spcAft>
                <a:spcPts val="600"/>
              </a:spcAft>
              <a:buClr>
                <a:srgbClr val="977850"/>
              </a:buClr>
              <a:buSzPct val="110000"/>
              <a:buFont typeface="Arial" panose="020B0604020202020204" pitchFamily="34" charset="0"/>
              <a:buChar char="•"/>
            </a:pPr>
            <a:r>
              <a:rPr lang="en-US" sz="2200" dirty="0"/>
              <a:t>Dependence in human affairs is a complex subject. We are afraid of it. There is a strong attraction in the human psyche towards the “illusion of omnipotence”.</a:t>
            </a:r>
          </a:p>
          <a:p>
            <a:pPr>
              <a:lnSpc>
                <a:spcPct val="90000"/>
              </a:lnSpc>
              <a:spcAft>
                <a:spcPts val="600"/>
              </a:spcAft>
              <a:buClr>
                <a:srgbClr val="977850"/>
              </a:buClr>
              <a:buSzPct val="110000"/>
            </a:pPr>
            <a:r>
              <a:rPr lang="en-US" sz="1500" dirty="0"/>
              <a:t>Williams, </a:t>
            </a:r>
            <a:r>
              <a:rPr lang="en-US" sz="1500" i="1" dirty="0"/>
              <a:t>On Christian Theology, </a:t>
            </a:r>
            <a:r>
              <a:rPr lang="en-US" sz="1500" dirty="0"/>
              <a:t>69.</a:t>
            </a:r>
          </a:p>
          <a:p>
            <a:pPr>
              <a:lnSpc>
                <a:spcPct val="90000"/>
              </a:lnSpc>
              <a:spcAft>
                <a:spcPts val="600"/>
              </a:spcAft>
              <a:buClr>
                <a:srgbClr val="977850"/>
              </a:buClr>
              <a:buSzPct val="110000"/>
            </a:pPr>
            <a:endParaRPr lang="en-US" sz="1500" dirty="0"/>
          </a:p>
          <a:p>
            <a:pPr marL="285750" indent="-228600">
              <a:lnSpc>
                <a:spcPct val="90000"/>
              </a:lnSpc>
              <a:spcAft>
                <a:spcPts val="600"/>
              </a:spcAft>
              <a:buClr>
                <a:srgbClr val="977850"/>
              </a:buClr>
              <a:buSzPct val="110000"/>
              <a:buFont typeface="Arial" panose="020B0604020202020204" pitchFamily="34" charset="0"/>
              <a:buChar char="•"/>
            </a:pPr>
            <a:r>
              <a:rPr lang="en-US" sz="2200" dirty="0"/>
              <a:t>Within the life of the Trinity, God’s love is both a giving and a receiving, an initiative and a depending. </a:t>
            </a:r>
          </a:p>
          <a:p>
            <a:pPr marL="285750" indent="-228600">
              <a:lnSpc>
                <a:spcPct val="90000"/>
              </a:lnSpc>
              <a:spcAft>
                <a:spcPts val="600"/>
              </a:spcAft>
              <a:buClr>
                <a:srgbClr val="977850"/>
              </a:buClr>
              <a:buSzPct val="110000"/>
              <a:buFont typeface="Arial" panose="020B0604020202020204" pitchFamily="34" charset="0"/>
              <a:buChar char="•"/>
            </a:pPr>
            <a:r>
              <a:rPr lang="en-US" sz="2200" dirty="0"/>
              <a:t>The picture of divine life involving receiving as well as giving, depending as well as controlling isn’t an easy message for a world in love with the ideal of absolute self-sufficiency.</a:t>
            </a:r>
          </a:p>
          <a:p>
            <a:pPr>
              <a:lnSpc>
                <a:spcPct val="90000"/>
              </a:lnSpc>
              <a:spcAft>
                <a:spcPts val="600"/>
              </a:spcAft>
              <a:buClr>
                <a:srgbClr val="977850"/>
              </a:buClr>
              <a:buSzPct val="110000"/>
            </a:pPr>
            <a:r>
              <a:rPr lang="en-US" sz="1500" dirty="0"/>
              <a:t> Williams, </a:t>
            </a:r>
            <a:r>
              <a:rPr lang="en-US" sz="1500" i="1" dirty="0"/>
              <a:t>Tokens of Trust</a:t>
            </a:r>
            <a:endParaRPr lang="en-US" sz="1500" dirty="0"/>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929C1CA3-D2B3-9A45-BF89-EE869547DB49}"/>
              </a:ext>
            </a:extLst>
          </p:cNvPr>
          <p:cNvPicPr>
            <a:picLocks noGrp="1" noChangeAspect="1"/>
          </p:cNvPicPr>
          <p:nvPr>
            <p:ph idx="1"/>
          </p:nvPr>
        </p:nvPicPr>
        <p:blipFill rotWithShape="1">
          <a:blip r:embed="rId2"/>
          <a:srcRect l="33558" r="17032"/>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17808578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 calcmode="lin" valueType="num">
                                      <p:cBhvr additive="base">
                                        <p:cTn id="2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 calcmode="lin" valueType="num">
                                      <p:cBhvr additive="base">
                                        <p:cTn id="3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 calcmode="lin" valueType="num">
                                      <p:cBhvr additive="base">
                                        <p:cTn id="37"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5F9E-6F90-7A48-8B0F-01656A0D602F}"/>
              </a:ext>
            </a:extLst>
          </p:cNvPr>
          <p:cNvSpPr>
            <a:spLocks noGrp="1"/>
          </p:cNvSpPr>
          <p:nvPr>
            <p:ph type="title"/>
          </p:nvPr>
        </p:nvSpPr>
        <p:spPr>
          <a:xfrm>
            <a:off x="1683982" y="4293388"/>
            <a:ext cx="8833655" cy="727748"/>
          </a:xfrm>
        </p:spPr>
        <p:txBody>
          <a:bodyPr vert="horz" lIns="228600" tIns="228600" rIns="228600" bIns="0" rtlCol="0" anchor="b">
            <a:normAutofit fontScale="90000"/>
          </a:bodyPr>
          <a:lstStyle/>
          <a:p>
            <a:pPr>
              <a:lnSpc>
                <a:spcPct val="80000"/>
              </a:lnSpc>
            </a:pPr>
            <a:r>
              <a:rPr lang="en-US" dirty="0"/>
              <a:t>Setting the Scene</a:t>
            </a:r>
          </a:p>
        </p:txBody>
      </p:sp>
      <p:pic>
        <p:nvPicPr>
          <p:cNvPr id="4" name="Content Placeholder 3">
            <a:extLst>
              <a:ext uri="{FF2B5EF4-FFF2-40B4-BE49-F238E27FC236}">
                <a16:creationId xmlns:a16="http://schemas.microsoft.com/office/drawing/2014/main" id="{974B14AD-0A38-524C-8DE8-5E657CACE1A2}"/>
              </a:ext>
            </a:extLst>
          </p:cNvPr>
          <p:cNvPicPr>
            <a:picLocks noGrp="1" noChangeAspect="1"/>
          </p:cNvPicPr>
          <p:nvPr>
            <p:ph idx="1"/>
          </p:nvPr>
        </p:nvPicPr>
        <p:blipFill rotWithShape="1">
          <a:blip r:embed="rId2"/>
          <a:srcRect l="3111"/>
          <a:stretch/>
        </p:blipFill>
        <p:spPr>
          <a:xfrm>
            <a:off x="1" y="10"/>
            <a:ext cx="12191695" cy="4120995"/>
          </a:xfrm>
          <a:prstGeom prst="rect">
            <a:avLst/>
          </a:prstGeom>
          <a:ln w="12700">
            <a:noFill/>
          </a:ln>
        </p:spPr>
      </p:pic>
    </p:spTree>
    <p:extLst>
      <p:ext uri="{BB962C8B-B14F-4D97-AF65-F5344CB8AC3E}">
        <p14:creationId xmlns:p14="http://schemas.microsoft.com/office/powerpoint/2010/main" val="347775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4750-7A83-AB4F-B75D-A257D97E45E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400"/>
              <a:t>Vulnerability</a:t>
            </a:r>
          </a:p>
        </p:txBody>
      </p:sp>
      <p:pic>
        <p:nvPicPr>
          <p:cNvPr id="16" name="Picture Placeholder 15" descr="Mistress of Well-Intentioned Indecision: A to Z - &quot;V&quot; is ...">
            <a:extLst>
              <a:ext uri="{FF2B5EF4-FFF2-40B4-BE49-F238E27FC236}">
                <a16:creationId xmlns:a16="http://schemas.microsoft.com/office/drawing/2014/main" id="{C01DD731-554E-4948-A91C-E04A09B3B85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8333" r="7870"/>
          <a:stretch/>
        </p:blipFill>
        <p:spPr>
          <a:xfrm>
            <a:off x="20" y="10"/>
            <a:ext cx="4635571" cy="6857990"/>
          </a:xfrm>
          <a:prstGeom prst="rect">
            <a:avLst/>
          </a:prstGeom>
          <a:effectLst/>
        </p:spPr>
      </p:pic>
      <p:cxnSp>
        <p:nvCxnSpPr>
          <p:cNvPr id="21" name="Straight Connector 2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69228"/>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E6ED3E8-A380-9E4C-9351-11EFDEBF4D7A}"/>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endParaRPr lang="en-US" sz="1900" dirty="0"/>
          </a:p>
          <a:p>
            <a:pPr indent="-228600">
              <a:buFont typeface="Arial" panose="020B0604020202020204" pitchFamily="34" charset="0"/>
              <a:buChar char="•"/>
            </a:pPr>
            <a:r>
              <a:rPr lang="en-US" sz="2000" dirty="0"/>
              <a:t>We share a vulnerability as well as a dignity with the rest of humanity.</a:t>
            </a:r>
          </a:p>
          <a:p>
            <a:pPr indent="-228600">
              <a:buFont typeface="Arial" panose="020B0604020202020204" pitchFamily="34" charset="0"/>
              <a:buChar char="•"/>
            </a:pPr>
            <a:r>
              <a:rPr lang="en-US" sz="2000" dirty="0"/>
              <a:t>This vulnerability invites us into relationship with one another; we learn to love others in a human way as “fragile fellow creatures held in the love of God.”</a:t>
            </a:r>
          </a:p>
          <a:p>
            <a:pPr indent="-228600">
              <a:buFont typeface="Arial" panose="020B0604020202020204" pitchFamily="34" charset="0"/>
              <a:buChar char="•"/>
            </a:pPr>
            <a:r>
              <a:rPr lang="en-US" sz="1400" dirty="0"/>
              <a:t>Rowan Williams, </a:t>
            </a:r>
            <a:r>
              <a:rPr lang="en-US" sz="1400" i="1" dirty="0"/>
              <a:t>Holy Living: The Christian Tradition for Today, </a:t>
            </a:r>
            <a:r>
              <a:rPr lang="en-US" sz="1400" dirty="0"/>
              <a:t>(2017).</a:t>
            </a:r>
          </a:p>
          <a:p>
            <a:pPr indent="-228600">
              <a:buFont typeface="Arial" panose="020B0604020202020204" pitchFamily="34" charset="0"/>
              <a:buChar char="•"/>
            </a:pPr>
            <a:r>
              <a:rPr lang="en-US" sz="2000" dirty="0"/>
              <a:t>As we learn to pray for our “daily bread”, we are reminded that our need for nourishment is not a failure but a place of dignity.</a:t>
            </a:r>
          </a:p>
          <a:p>
            <a:pPr indent="-228600">
              <a:buFont typeface="Arial" panose="020B0604020202020204" pitchFamily="34" charset="0"/>
              <a:buChar char="•"/>
            </a:pPr>
            <a:r>
              <a:rPr lang="en-US" sz="1400" dirty="0"/>
              <a:t>Rowan Williams, </a:t>
            </a:r>
            <a:r>
              <a:rPr lang="en-US" sz="1400" i="1" dirty="0"/>
              <a:t>Being Disciples, </a:t>
            </a:r>
            <a:r>
              <a:rPr lang="en-US" sz="1400" dirty="0"/>
              <a:t>(2016).</a:t>
            </a:r>
          </a:p>
        </p:txBody>
      </p:sp>
    </p:spTree>
    <p:extLst>
      <p:ext uri="{BB962C8B-B14F-4D97-AF65-F5344CB8AC3E}">
        <p14:creationId xmlns:p14="http://schemas.microsoft.com/office/powerpoint/2010/main" val="321792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0E640AB-E6ED-47C4-80EC-47633B2C446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174" r="9091" b="20503"/>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31D5A5-34FF-4EE8-8204-AF30AE9B5E55}"/>
              </a:ext>
            </a:extLst>
          </p:cNvPr>
          <p:cNvSpPr>
            <a:spLocks noGrp="1"/>
          </p:cNvSpPr>
          <p:nvPr>
            <p:ph type="title"/>
          </p:nvPr>
        </p:nvSpPr>
        <p:spPr>
          <a:xfrm>
            <a:off x="773288" y="224372"/>
            <a:ext cx="4062643" cy="1043409"/>
          </a:xfrm>
        </p:spPr>
        <p:txBody>
          <a:bodyPr vert="horz" lIns="91440" tIns="45720" rIns="91440" bIns="45720" rtlCol="0" anchor="ctr">
            <a:normAutofit/>
          </a:bodyPr>
          <a:lstStyle/>
          <a:p>
            <a:r>
              <a:rPr lang="en-US" sz="2800" dirty="0"/>
              <a:t>Implications of Understanding Life as Gift</a:t>
            </a:r>
          </a:p>
        </p:txBody>
      </p:sp>
      <p:sp>
        <p:nvSpPr>
          <p:cNvPr id="3" name="Text Placeholder 2">
            <a:extLst>
              <a:ext uri="{FF2B5EF4-FFF2-40B4-BE49-F238E27FC236}">
                <a16:creationId xmlns:a16="http://schemas.microsoft.com/office/drawing/2014/main" id="{0455D3C1-4BA5-4A94-BE7D-1608051A9716}"/>
              </a:ext>
            </a:extLst>
          </p:cNvPr>
          <p:cNvSpPr>
            <a:spLocks noGrp="1"/>
          </p:cNvSpPr>
          <p:nvPr>
            <p:ph type="body" sz="half" idx="2"/>
          </p:nvPr>
        </p:nvSpPr>
        <p:spPr>
          <a:xfrm>
            <a:off x="0" y="1088542"/>
            <a:ext cx="5439526" cy="4203825"/>
          </a:xfrm>
        </p:spPr>
        <p:txBody>
          <a:bodyPr vert="horz" lIns="91440" tIns="45720" rIns="91440" bIns="45720" rtlCol="0" anchor="t">
            <a:noAutofit/>
          </a:bodyPr>
          <a:lstStyle/>
          <a:p>
            <a:pPr indent="-228600">
              <a:buFont typeface="Arial" panose="020B0604020202020204" pitchFamily="34" charset="0"/>
              <a:buChar char="•"/>
            </a:pPr>
            <a:endParaRPr lang="en-US" sz="1800" dirty="0"/>
          </a:p>
          <a:p>
            <a:pPr indent="-228600">
              <a:buFont typeface="Arial" panose="020B0604020202020204" pitchFamily="34" charset="0"/>
              <a:buChar char="•"/>
            </a:pPr>
            <a:r>
              <a:rPr lang="en-US" sz="1800" dirty="0"/>
              <a:t>A positive Christian anthropology has significant implications for our understanding of the human person.</a:t>
            </a:r>
          </a:p>
          <a:p>
            <a:pPr indent="-228600">
              <a:buFont typeface="Arial" panose="020B0604020202020204" pitchFamily="34" charset="0"/>
              <a:buChar char="•"/>
            </a:pPr>
            <a:endParaRPr lang="en-US" sz="1800" dirty="0"/>
          </a:p>
          <a:p>
            <a:pPr indent="-228600">
              <a:buFont typeface="Arial" panose="020B0604020202020204" pitchFamily="34" charset="0"/>
              <a:buChar char="•"/>
            </a:pPr>
            <a:r>
              <a:rPr lang="en-US" sz="1800" dirty="0"/>
              <a:t>We see that our worth is not earned, it is a given.</a:t>
            </a:r>
          </a:p>
          <a:p>
            <a:pPr indent="-228600">
              <a:buFont typeface="Arial" panose="020B0604020202020204" pitchFamily="34" charset="0"/>
              <a:buChar char="•"/>
            </a:pPr>
            <a:endParaRPr lang="en-US" sz="1800" dirty="0"/>
          </a:p>
          <a:p>
            <a:pPr indent="-228600">
              <a:buFont typeface="Arial" panose="020B0604020202020204" pitchFamily="34" charset="0"/>
              <a:buChar char="•"/>
            </a:pPr>
            <a:r>
              <a:rPr lang="en-US" sz="1800" dirty="0"/>
              <a:t>Our very breath is given to us.</a:t>
            </a:r>
          </a:p>
          <a:p>
            <a:pPr indent="-228600">
              <a:buFont typeface="Arial" panose="020B0604020202020204" pitchFamily="34" charset="0"/>
              <a:buChar char="•"/>
            </a:pPr>
            <a:endParaRPr lang="en-US" sz="1800" dirty="0"/>
          </a:p>
          <a:p>
            <a:pPr indent="-228600">
              <a:buFont typeface="Arial" panose="020B0604020202020204" pitchFamily="34" charset="0"/>
              <a:buChar char="•"/>
            </a:pPr>
            <a:r>
              <a:rPr lang="en-US" sz="1800" dirty="0"/>
              <a:t>Instead of seeing our life as purely contingent on our own efforts and exertions, we come to see ourselves as held by Him in whom “we live and move and have our being”  (Acts 17:28)</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117985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6F3FEA-788A-EA4D-8FEC-13C6CDD134FF}"/>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rPr>
              <a:t>Our worth is not earned; it is a given</a:t>
            </a:r>
          </a:p>
        </p:txBody>
      </p:sp>
      <p:sp>
        <p:nvSpPr>
          <p:cNvPr id="3" name="Content Placeholder 2">
            <a:extLst>
              <a:ext uri="{FF2B5EF4-FFF2-40B4-BE49-F238E27FC236}">
                <a16:creationId xmlns:a16="http://schemas.microsoft.com/office/drawing/2014/main" id="{5C11BF23-B27E-074A-A1C9-670761CF265B}"/>
              </a:ext>
            </a:extLst>
          </p:cNvPr>
          <p:cNvSpPr>
            <a:spLocks noGrp="1"/>
          </p:cNvSpPr>
          <p:nvPr>
            <p:ph idx="1"/>
          </p:nvPr>
        </p:nvSpPr>
        <p:spPr>
          <a:xfrm>
            <a:off x="1179226" y="2753936"/>
            <a:ext cx="9833548" cy="3397477"/>
          </a:xfrm>
        </p:spPr>
        <p:txBody>
          <a:bodyPr>
            <a:normAutofit/>
          </a:bodyPr>
          <a:lstStyle/>
          <a:p>
            <a:pPr marL="0" indent="0">
              <a:buNone/>
            </a:pPr>
            <a:r>
              <a:rPr lang="en-US" sz="2000" dirty="0">
                <a:solidFill>
                  <a:srgbClr val="000000"/>
                </a:solidFill>
              </a:rPr>
              <a:t> </a:t>
            </a:r>
          </a:p>
          <a:p>
            <a:pPr>
              <a:lnSpc>
                <a:spcPct val="150000"/>
              </a:lnSpc>
            </a:pPr>
            <a:r>
              <a:rPr lang="en-GB" sz="2400" dirty="0">
                <a:solidFill>
                  <a:srgbClr val="000000"/>
                </a:solidFill>
              </a:rPr>
              <a:t>“There is a level of affirmation bringing us into, and holding us in existence, which we do not have to work for” </a:t>
            </a:r>
          </a:p>
          <a:p>
            <a:pPr marL="0" indent="0">
              <a:lnSpc>
                <a:spcPct val="150000"/>
              </a:lnSpc>
              <a:buNone/>
            </a:pPr>
            <a:r>
              <a:rPr lang="en-IE" sz="1600" dirty="0">
                <a:solidFill>
                  <a:srgbClr val="000000"/>
                </a:solidFill>
              </a:rPr>
              <a:t>Rowan Williams, </a:t>
            </a:r>
            <a:r>
              <a:rPr lang="en-IE" sz="1600" i="1" dirty="0">
                <a:solidFill>
                  <a:srgbClr val="000000"/>
                </a:solidFill>
              </a:rPr>
              <a:t>Being Human: Bodies, minds, persons, </a:t>
            </a:r>
            <a:r>
              <a:rPr lang="en-IE" sz="1600" dirty="0">
                <a:solidFill>
                  <a:srgbClr val="000000"/>
                </a:solidFill>
              </a:rPr>
              <a:t>(London: SPCK, 2016), 72</a:t>
            </a:r>
          </a:p>
          <a:p>
            <a:pPr>
              <a:lnSpc>
                <a:spcPct val="150000"/>
              </a:lnSpc>
            </a:pPr>
            <a:r>
              <a:rPr lang="en-GB" sz="2400" dirty="0">
                <a:solidFill>
                  <a:srgbClr val="000000"/>
                </a:solidFill>
              </a:rPr>
              <a:t>Our worth “is not and cannot be either earned by us or eroded by others” </a:t>
            </a:r>
          </a:p>
          <a:p>
            <a:pPr marL="0" indent="0">
              <a:lnSpc>
                <a:spcPct val="150000"/>
              </a:lnSpc>
              <a:buNone/>
            </a:pPr>
            <a:r>
              <a:rPr lang="en-GB" sz="1400" dirty="0">
                <a:solidFill>
                  <a:srgbClr val="000000"/>
                </a:solidFill>
              </a:rPr>
              <a:t>Rowan Williams, </a:t>
            </a:r>
            <a:r>
              <a:rPr lang="en-GB" sz="1400" i="1" dirty="0">
                <a:solidFill>
                  <a:srgbClr val="000000"/>
                </a:solidFill>
              </a:rPr>
              <a:t>On Christian Theology, </a:t>
            </a:r>
            <a:r>
              <a:rPr lang="en-GB" sz="1400" dirty="0">
                <a:solidFill>
                  <a:srgbClr val="000000"/>
                </a:solidFill>
              </a:rPr>
              <a:t>(Oxford: Blackwell Publishing, 2000),72.</a:t>
            </a:r>
            <a:endParaRPr lang="en-IE" sz="1400" dirty="0">
              <a:solidFill>
                <a:srgbClr val="000000"/>
              </a:solidFill>
            </a:endParaRPr>
          </a:p>
          <a:p>
            <a:pPr marL="0" indent="0">
              <a:buNone/>
            </a:pPr>
            <a:endParaRPr lang="en-US" sz="2000" dirty="0">
              <a:solidFill>
                <a:srgbClr val="000000"/>
              </a:solidFill>
            </a:endParaRPr>
          </a:p>
        </p:txBody>
      </p:sp>
    </p:spTree>
    <p:extLst>
      <p:ext uri="{BB962C8B-B14F-4D97-AF65-F5344CB8AC3E}">
        <p14:creationId xmlns:p14="http://schemas.microsoft.com/office/powerpoint/2010/main" val="22211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01BC-7C3F-7B46-98DB-68502ED0253D}"/>
              </a:ext>
            </a:extLst>
          </p:cNvPr>
          <p:cNvSpPr>
            <a:spLocks noGrp="1"/>
          </p:cNvSpPr>
          <p:nvPr>
            <p:ph type="title"/>
          </p:nvPr>
        </p:nvSpPr>
        <p:spPr>
          <a:xfrm>
            <a:off x="762000" y="503238"/>
            <a:ext cx="5314536" cy="1325563"/>
          </a:xfrm>
        </p:spPr>
        <p:txBody>
          <a:bodyPr vert="horz" lIns="91440" tIns="45720" rIns="91440" bIns="45720" rtlCol="0" anchor="ctr">
            <a:normAutofit/>
          </a:bodyPr>
          <a:lstStyle/>
          <a:p>
            <a:r>
              <a:rPr lang="en-US" sz="4400" dirty="0"/>
              <a:t>The Gift of Learning</a:t>
            </a:r>
          </a:p>
        </p:txBody>
      </p:sp>
      <p:sp>
        <p:nvSpPr>
          <p:cNvPr id="4" name="Text Placeholder 3">
            <a:extLst>
              <a:ext uri="{FF2B5EF4-FFF2-40B4-BE49-F238E27FC236}">
                <a16:creationId xmlns:a16="http://schemas.microsoft.com/office/drawing/2014/main" id="{8281796D-F18B-124B-8D94-86E76D9C51E3}"/>
              </a:ext>
            </a:extLst>
          </p:cNvPr>
          <p:cNvSpPr>
            <a:spLocks noGrp="1"/>
          </p:cNvSpPr>
          <p:nvPr>
            <p:ph type="body" sz="half" idx="2"/>
          </p:nvPr>
        </p:nvSpPr>
        <p:spPr>
          <a:xfrm>
            <a:off x="762000" y="1828801"/>
            <a:ext cx="5314543" cy="4829144"/>
          </a:xfrm>
        </p:spPr>
        <p:txBody>
          <a:bodyPr vert="horz" lIns="91440" tIns="45720" rIns="91440" bIns="45720" rtlCol="0" anchor="t">
            <a:normAutofit/>
          </a:bodyPr>
          <a:lstStyle/>
          <a:p>
            <a:pPr indent="-228600">
              <a:buFont typeface="Arial" panose="020B0604020202020204" pitchFamily="34" charset="0"/>
              <a:buChar char="•"/>
            </a:pPr>
            <a:r>
              <a:rPr lang="en-US" sz="2400" dirty="0"/>
              <a:t>The maker of heaven and earth is as intimately involved with our </a:t>
            </a:r>
            <a:r>
              <a:rPr lang="en-US" sz="2400" i="1" dirty="0"/>
              <a:t>becoming</a:t>
            </a:r>
            <a:r>
              <a:rPr lang="en-US" sz="2400" dirty="0"/>
              <a:t>, as with our </a:t>
            </a:r>
            <a:r>
              <a:rPr lang="en-US" sz="2400" i="1" dirty="0"/>
              <a:t>coming to be</a:t>
            </a:r>
          </a:p>
          <a:p>
            <a:r>
              <a:rPr lang="en-US" sz="1400" i="1" dirty="0"/>
              <a:t>William Desmond, God and the Between </a:t>
            </a:r>
            <a:r>
              <a:rPr lang="en-US" sz="1400" dirty="0"/>
              <a:t>(Oxford: Blackwell Publishing, 2008), 248-249.</a:t>
            </a:r>
          </a:p>
          <a:p>
            <a:endParaRPr lang="en-US" sz="1400" i="1" dirty="0"/>
          </a:p>
          <a:p>
            <a:r>
              <a:rPr lang="en-US" sz="2400" dirty="0"/>
              <a:t>This includes our striving to grow in knowledge and wisdom, in trust and right relationship and in our search for truth.</a:t>
            </a:r>
          </a:p>
          <a:p>
            <a:r>
              <a:rPr lang="en-US" sz="2400" dirty="0"/>
              <a:t>This accounts for the central importance which the church has, for centuries, ascribed to its educational ministry.</a:t>
            </a:r>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Can Educational Apps Support your Kids Learning? - Fun ...">
            <a:extLst>
              <a:ext uri="{FF2B5EF4-FFF2-40B4-BE49-F238E27FC236}">
                <a16:creationId xmlns:a16="http://schemas.microsoft.com/office/drawing/2014/main" id="{BBBFFE72-DB2F-F441-A070-20157AF9BD5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223" r="1" b="2728"/>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6017631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228D95C-3893-44F8-84C5-D149C016D979}"/>
              </a:ext>
            </a:extLst>
          </p:cNvPr>
          <p:cNvPicPr>
            <a:picLocks noGrp="1" noChangeAspect="1"/>
          </p:cNvPicPr>
          <p:nvPr>
            <p:ph type="pic" idx="1"/>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611" b="1119"/>
          <a:stretch/>
        </p:blipFill>
        <p:spPr>
          <a:xfrm>
            <a:off x="-4" y="0"/>
            <a:ext cx="12191980" cy="6857999"/>
          </a:xfrm>
          <a:prstGeom prst="rect">
            <a:avLst/>
          </a:prstGeom>
        </p:spPr>
      </p:pic>
      <p:sp>
        <p:nvSpPr>
          <p:cNvPr id="33" name="Rectangle 32">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CD3858D2-4722-4A8C-9E74-D1AE6BF774D3}"/>
              </a:ext>
            </a:extLst>
          </p:cNvPr>
          <p:cNvSpPr>
            <a:spLocks noGrp="1"/>
          </p:cNvSpPr>
          <p:nvPr>
            <p:ph type="title"/>
          </p:nvPr>
        </p:nvSpPr>
        <p:spPr>
          <a:xfrm>
            <a:off x="4026411" y="0"/>
            <a:ext cx="6784259" cy="1828800"/>
          </a:xfrm>
        </p:spPr>
        <p:txBody>
          <a:bodyPr vert="horz" lIns="91440" tIns="45720" rIns="91440" bIns="45720" rtlCol="0" anchor="ctr">
            <a:normAutofit/>
          </a:bodyPr>
          <a:lstStyle/>
          <a:p>
            <a:r>
              <a:rPr lang="en-US" sz="4800" dirty="0">
                <a:solidFill>
                  <a:schemeClr val="tx1">
                    <a:lumMod val="85000"/>
                    <a:lumOff val="15000"/>
                  </a:schemeClr>
                </a:solidFill>
              </a:rPr>
              <a:t> Attention	</a:t>
            </a:r>
          </a:p>
        </p:txBody>
      </p:sp>
      <p:sp>
        <p:nvSpPr>
          <p:cNvPr id="3" name="Text Placeholder 2">
            <a:extLst>
              <a:ext uri="{FF2B5EF4-FFF2-40B4-BE49-F238E27FC236}">
                <a16:creationId xmlns:a16="http://schemas.microsoft.com/office/drawing/2014/main" id="{2240C184-A7F2-4ADE-AD7D-BE791C11472B}"/>
              </a:ext>
            </a:extLst>
          </p:cNvPr>
          <p:cNvSpPr>
            <a:spLocks noGrp="1"/>
          </p:cNvSpPr>
          <p:nvPr>
            <p:ph type="body" sz="half" idx="2"/>
          </p:nvPr>
        </p:nvSpPr>
        <p:spPr>
          <a:xfrm>
            <a:off x="3559457" y="1530626"/>
            <a:ext cx="7718119" cy="5148470"/>
          </a:xfrm>
        </p:spPr>
        <p:txBody>
          <a:bodyPr vert="horz" lIns="91440" tIns="45720" rIns="91440" bIns="45720" rtlCol="0">
            <a:normAutofit/>
          </a:bodyPr>
          <a:lstStyle/>
          <a:p>
            <a:pPr indent="-228600">
              <a:buFont typeface="Arial" panose="020B0604020202020204" pitchFamily="34" charset="0"/>
              <a:buChar char="•"/>
            </a:pPr>
            <a:r>
              <a:rPr lang="en-US" dirty="0"/>
              <a:t>A Christian understanding of education necessarily involves an attentiveness to what is already there in creation; to the given and the found.</a:t>
            </a:r>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Attention is a kind of waiting on the truth, a receptivity to how people and things really are.</a:t>
            </a:r>
            <a:br>
              <a:rPr lang="en-US" dirty="0"/>
            </a:br>
            <a:endParaRPr lang="en-US" dirty="0"/>
          </a:p>
          <a:p>
            <a:pPr indent="-228600">
              <a:buFont typeface="Arial" panose="020B0604020202020204" pitchFamily="34" charset="0"/>
              <a:buChar char="•"/>
            </a:pPr>
            <a:r>
              <a:rPr lang="en-US" dirty="0"/>
              <a:t>It is an </a:t>
            </a:r>
            <a:r>
              <a:rPr lang="en-US" i="1" dirty="0"/>
              <a:t>orientation</a:t>
            </a:r>
            <a:r>
              <a:rPr lang="en-US" dirty="0"/>
              <a:t>, not a practice or an achievement.</a:t>
            </a:r>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We ought not to look at, for example literature, so as to try to interpret it; but rather to pay attention to it until the light suddenly dawns.</a:t>
            </a:r>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Example of seeing a deer when driving at dusk……</a:t>
            </a:r>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The “divine depth dimension”.</a:t>
            </a:r>
          </a:p>
          <a:p>
            <a:pPr indent="-228600">
              <a:buFont typeface="Arial" panose="020B0604020202020204" pitchFamily="34" charset="0"/>
              <a:buChar char="•"/>
            </a:pPr>
            <a:r>
              <a:rPr lang="en-US" sz="1100" dirty="0"/>
              <a:t>drawn from work of Simone Weil, as discussed in Angelo Caranfa, “The Aesthetic and Spiritual Attitude in Learning: Lessons form Simone Weil,” </a:t>
            </a:r>
            <a:r>
              <a:rPr lang="en-US" sz="1100" i="1" dirty="0"/>
              <a:t>Journal of Aesthetic Education </a:t>
            </a:r>
            <a:r>
              <a:rPr lang="en-US" sz="1100" dirty="0"/>
              <a:t>44, no. 2 (Summer 2010): 63-82.)</a:t>
            </a:r>
          </a:p>
          <a:p>
            <a:pPr indent="-228600">
              <a:buFont typeface="Arial" panose="020B0604020202020204" pitchFamily="34" charset="0"/>
              <a:buChar char="•"/>
            </a:pPr>
            <a:endParaRPr lang="en-US" sz="1100" dirty="0"/>
          </a:p>
          <a:p>
            <a:pPr indent="-228600">
              <a:buFont typeface="Arial" panose="020B0604020202020204" pitchFamily="34" charset="0"/>
              <a:buChar char="•"/>
            </a:pPr>
            <a:endParaRPr lang="en-US" sz="1100" dirty="0"/>
          </a:p>
          <a:p>
            <a:pPr indent="-228600">
              <a:buFont typeface="Arial" panose="020B0604020202020204" pitchFamily="34" charset="0"/>
              <a:buChar char="•"/>
            </a:pPr>
            <a:endParaRPr lang="en-US" sz="1100" dirty="0"/>
          </a:p>
        </p:txBody>
      </p:sp>
      <p:sp>
        <p:nvSpPr>
          <p:cNvPr id="35" name="Rectangle 34">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051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2">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B99ECC05-E89D-4CB8-9B63-3451E3DBE9CE}"/>
              </a:ext>
            </a:extLst>
          </p:cNvPr>
          <p:cNvSpPr>
            <a:spLocks noGrp="1"/>
          </p:cNvSpPr>
          <p:nvPr>
            <p:ph type="title"/>
          </p:nvPr>
        </p:nvSpPr>
        <p:spPr>
          <a:xfrm>
            <a:off x="804672" y="802955"/>
            <a:ext cx="5145024" cy="1454051"/>
          </a:xfrm>
        </p:spPr>
        <p:txBody>
          <a:bodyPr vert="horz" lIns="91440" tIns="45720" rIns="91440" bIns="45720" rtlCol="0" anchor="ctr">
            <a:normAutofit/>
          </a:bodyPr>
          <a:lstStyle/>
          <a:p>
            <a:r>
              <a:rPr lang="en-US" sz="4000">
                <a:solidFill>
                  <a:srgbClr val="000000"/>
                </a:solidFill>
              </a:rPr>
              <a:t>Attention - continued:</a:t>
            </a:r>
          </a:p>
        </p:txBody>
      </p:sp>
      <p:sp>
        <p:nvSpPr>
          <p:cNvPr id="15"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8720" y="0"/>
            <a:ext cx="3762182" cy="2258435"/>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AEC9807-9BD0-CC4A-B475-B9E485C8D166}"/>
              </a:ext>
            </a:extLst>
          </p:cNvPr>
          <p:cNvPicPr>
            <a:picLocks noChangeAspect="1"/>
          </p:cNvPicPr>
          <p:nvPr/>
        </p:nvPicPr>
        <p:blipFill>
          <a:blip r:embed="rId3"/>
          <a:stretch>
            <a:fillRect/>
          </a:stretch>
        </p:blipFill>
        <p:spPr>
          <a:xfrm>
            <a:off x="7273148" y="276580"/>
            <a:ext cx="2393326" cy="1346582"/>
          </a:xfrm>
          <a:prstGeom prst="rect">
            <a:avLst/>
          </a:prstGeom>
        </p:spPr>
      </p:pic>
      <p:sp>
        <p:nvSpPr>
          <p:cNvPr id="3" name="Text Placeholder 2">
            <a:extLst>
              <a:ext uri="{FF2B5EF4-FFF2-40B4-BE49-F238E27FC236}">
                <a16:creationId xmlns:a16="http://schemas.microsoft.com/office/drawing/2014/main" id="{1081EE33-8197-4028-B19D-4740C2D0858A}"/>
              </a:ext>
            </a:extLst>
          </p:cNvPr>
          <p:cNvSpPr>
            <a:spLocks noGrp="1"/>
          </p:cNvSpPr>
          <p:nvPr>
            <p:ph type="body" sz="half" idx="2"/>
          </p:nvPr>
        </p:nvSpPr>
        <p:spPr>
          <a:xfrm>
            <a:off x="804672" y="2421682"/>
            <a:ext cx="5145024" cy="3639289"/>
          </a:xfrm>
        </p:spPr>
        <p:txBody>
          <a:bodyPr vert="horz" lIns="91440" tIns="45720" rIns="91440" bIns="45720" rtlCol="0" anchor="ctr">
            <a:normAutofit/>
          </a:bodyPr>
          <a:lstStyle/>
          <a:p>
            <a:pPr indent="-228600">
              <a:buFont typeface="Arial" panose="020B0604020202020204" pitchFamily="34" charset="0"/>
              <a:buChar char="•"/>
            </a:pPr>
            <a:r>
              <a:rPr lang="en-US" sz="2000" dirty="0">
                <a:solidFill>
                  <a:srgbClr val="000000"/>
                </a:solidFill>
              </a:rPr>
              <a:t>“The challenge of a Catholic school may thus be not so much in teaching as in </a:t>
            </a:r>
            <a:r>
              <a:rPr lang="en-US" sz="2000" i="1" dirty="0">
                <a:solidFill>
                  <a:srgbClr val="000000"/>
                </a:solidFill>
              </a:rPr>
              <a:t>not teaching</a:t>
            </a:r>
            <a:r>
              <a:rPr lang="en-US" sz="2000" dirty="0">
                <a:solidFill>
                  <a:srgbClr val="000000"/>
                </a:solidFill>
              </a:rPr>
              <a:t> but rather creating space that is reflective, free and open to grace”</a:t>
            </a:r>
          </a:p>
          <a:p>
            <a:r>
              <a:rPr lang="en-US" sz="1400" dirty="0">
                <a:solidFill>
                  <a:srgbClr val="000000"/>
                </a:solidFill>
              </a:rPr>
              <a:t>David Albert Jones and Stephen Barrie, </a:t>
            </a:r>
            <a:r>
              <a:rPr lang="en-US" sz="1400" i="1" dirty="0">
                <a:solidFill>
                  <a:srgbClr val="000000"/>
                </a:solidFill>
              </a:rPr>
              <a:t>Thinking Christian Ethos: The Meaning of Catholic Education </a:t>
            </a:r>
            <a:r>
              <a:rPr lang="en-US" sz="1400" dirty="0">
                <a:solidFill>
                  <a:srgbClr val="000000"/>
                </a:solidFill>
              </a:rPr>
              <a:t>(London: CTS Publications, 2015), 78.</a:t>
            </a:r>
          </a:p>
          <a:p>
            <a:pPr indent="-228600">
              <a:buFont typeface="Arial" panose="020B0604020202020204" pitchFamily="34" charset="0"/>
              <a:buChar char="•"/>
            </a:pPr>
            <a:endParaRPr lang="en-US" sz="2000" dirty="0">
              <a:solidFill>
                <a:srgbClr val="000000"/>
              </a:solidFill>
            </a:endParaRPr>
          </a:p>
        </p:txBody>
      </p:sp>
      <p:sp>
        <p:nvSpPr>
          <p:cNvPr id="17"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7503" y="3006774"/>
            <a:ext cx="4734497" cy="3851226"/>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Placeholder 5" descr="A view of a large window&#10;&#10;Description automatically generated">
            <a:extLst>
              <a:ext uri="{FF2B5EF4-FFF2-40B4-BE49-F238E27FC236}">
                <a16:creationId xmlns:a16="http://schemas.microsoft.com/office/drawing/2014/main" id="{1B0169B8-C0C9-49ED-8F81-1866ADE0BE75}"/>
              </a:ext>
            </a:extLst>
          </p:cNvPr>
          <p:cNvPicPr>
            <a:picLocks noGrp="1" noChangeAspect="1"/>
          </p:cNvPicPr>
          <p:nvPr>
            <p:ph type="pic"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203" r="2203"/>
          <a:stretch>
            <a:fillRect/>
          </a:stretch>
        </p:blipFill>
        <p:spPr>
          <a:xfrm>
            <a:off x="8432076" y="4044846"/>
            <a:ext cx="3428850" cy="2437691"/>
          </a:xfrm>
          <a:prstGeom prst="rect">
            <a:avLst/>
          </a:prstGeom>
        </p:spPr>
      </p:pic>
    </p:spTree>
    <p:extLst>
      <p:ext uri="{BB962C8B-B14F-4D97-AF65-F5344CB8AC3E}">
        <p14:creationId xmlns:p14="http://schemas.microsoft.com/office/powerpoint/2010/main" val="132682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B9620-E774-4765-A70F-B5B4839D79F9}"/>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sz="4400"/>
              <a:t>Allowing</a:t>
            </a:r>
          </a:p>
        </p:txBody>
      </p:sp>
      <p:sp>
        <p:nvSpPr>
          <p:cNvPr id="3" name="Text Placeholder 2">
            <a:extLst>
              <a:ext uri="{FF2B5EF4-FFF2-40B4-BE49-F238E27FC236}">
                <a16:creationId xmlns:a16="http://schemas.microsoft.com/office/drawing/2014/main" id="{1CF66AF3-B780-406C-B818-EDD4C1B417BB}"/>
              </a:ext>
            </a:extLst>
          </p:cNvPr>
          <p:cNvSpPr>
            <a:spLocks noGrp="1"/>
          </p:cNvSpPr>
          <p:nvPr>
            <p:ph type="body" sz="half" idx="2"/>
          </p:nvPr>
        </p:nvSpPr>
        <p:spPr>
          <a:xfrm>
            <a:off x="179294" y="1757081"/>
            <a:ext cx="6191926" cy="4572001"/>
          </a:xfrm>
        </p:spPr>
        <p:txBody>
          <a:bodyPr vert="horz" lIns="91440" tIns="45720" rIns="91440" bIns="45720" rtlCol="0" anchor="t">
            <a:normAutofit/>
          </a:bodyPr>
          <a:lstStyle/>
          <a:p>
            <a:pPr indent="-228600">
              <a:buFont typeface="Arial" panose="020B0604020202020204" pitchFamily="34" charset="0"/>
              <a:buChar char="•"/>
            </a:pPr>
            <a:endParaRPr lang="en-US" sz="1800" b="1" dirty="0"/>
          </a:p>
          <a:p>
            <a:pPr indent="-228600">
              <a:buFont typeface="Arial" panose="020B0604020202020204" pitchFamily="34" charset="0"/>
              <a:buChar char="•"/>
            </a:pPr>
            <a:r>
              <a:rPr lang="en-US" sz="2000" b="1" dirty="0"/>
              <a:t>Effort and effect: </a:t>
            </a:r>
          </a:p>
          <a:p>
            <a:r>
              <a:rPr lang="en-US" sz="2000" dirty="0"/>
              <a:t>”Effects are, in a grace-haunted world, unpredictable and disproportionate to effort”</a:t>
            </a:r>
          </a:p>
          <a:p>
            <a:r>
              <a:rPr lang="en-US" sz="1400" b="1" dirty="0"/>
              <a:t>Rowan Williams</a:t>
            </a:r>
          </a:p>
          <a:p>
            <a:endParaRPr lang="en-US" sz="1400" b="1" dirty="0"/>
          </a:p>
          <a:p>
            <a:r>
              <a:rPr lang="en-US" sz="2000" dirty="0"/>
              <a:t>Deep within each person is “the very core of our freedom. Inevitably, each child will surprise us with ideas and projects born of that freedom.” </a:t>
            </a:r>
            <a:r>
              <a:rPr lang="en-US" sz="2000" i="1" dirty="0"/>
              <a:t>(Amoris Laetitia 262)</a:t>
            </a:r>
          </a:p>
          <a:p>
            <a:pPr indent="-228600">
              <a:buFont typeface="Arial" panose="020B0604020202020204" pitchFamily="34" charset="0"/>
              <a:buChar char="•"/>
            </a:pPr>
            <a:endParaRPr lang="en-US" sz="2000" i="1" dirty="0"/>
          </a:p>
          <a:p>
            <a:r>
              <a:rPr lang="en-US" sz="2000" dirty="0"/>
              <a:t>There is a “disproportion between our actions and their effects. We know that we do not own the gift, but that its care is entrusted to us.” </a:t>
            </a:r>
            <a:r>
              <a:rPr lang="en-US" sz="2000" i="1" dirty="0"/>
              <a:t>(Amoris Laetitia 287)</a:t>
            </a:r>
            <a:endParaRPr lang="en-US" sz="2000" dirty="0"/>
          </a:p>
          <a:p>
            <a:pPr indent="-228600">
              <a:buFont typeface="Arial" panose="020B0604020202020204" pitchFamily="34" charset="0"/>
              <a:buChar char="•"/>
            </a:pPr>
            <a:endParaRPr lang="en-US" sz="1800" dirty="0"/>
          </a:p>
          <a:p>
            <a:pPr indent="-228600">
              <a:buFont typeface="Arial" panose="020B0604020202020204" pitchFamily="34" charset="0"/>
              <a:buChar char="•"/>
            </a:pPr>
            <a:endParaRPr lang="en-US" sz="1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a:extLst>
              <a:ext uri="{FF2B5EF4-FFF2-40B4-BE49-F238E27FC236}">
                <a16:creationId xmlns:a16="http://schemas.microsoft.com/office/drawing/2014/main" id="{39D578FC-A16C-419F-AE2F-31F20A349593}"/>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8170" r="2"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154745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File:Stratocumulus clouds 21072012.jpg - Wikimedia Commons">
            <a:extLst>
              <a:ext uri="{FF2B5EF4-FFF2-40B4-BE49-F238E27FC236}">
                <a16:creationId xmlns:a16="http://schemas.microsoft.com/office/drawing/2014/main" id="{645665C4-96FA-7549-830C-6B9798930B3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933" b="11480"/>
          <a:stretch/>
        </p:blipFill>
        <p:spPr>
          <a:xfrm>
            <a:off x="0" y="-91856"/>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DB9FE5E-3F55-594B-82C6-DB1ACEAB2A5A}"/>
              </a:ext>
            </a:extLst>
          </p:cNvPr>
          <p:cNvSpPr>
            <a:spLocks noGrp="1"/>
          </p:cNvSpPr>
          <p:nvPr>
            <p:ph type="title"/>
          </p:nvPr>
        </p:nvSpPr>
        <p:spPr>
          <a:xfrm>
            <a:off x="709448" y="1913950"/>
            <a:ext cx="4204137" cy="676847"/>
          </a:xfrm>
        </p:spPr>
        <p:txBody>
          <a:bodyPr vert="horz" lIns="91440" tIns="45720" rIns="91440" bIns="45720" rtlCol="0" anchor="ctr">
            <a:normAutofit/>
          </a:bodyPr>
          <a:lstStyle/>
          <a:p>
            <a:pPr algn="ctr"/>
            <a:r>
              <a:rPr lang="en-US" sz="3600" dirty="0"/>
              <a:t>Allowing - continued:</a:t>
            </a:r>
          </a:p>
        </p:txBody>
      </p:sp>
      <p:cxnSp>
        <p:nvCxnSpPr>
          <p:cNvPr id="15"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A6F8D8A-80F4-3D4B-AD81-9E4651F4FE92}"/>
              </a:ext>
            </a:extLst>
          </p:cNvPr>
          <p:cNvSpPr>
            <a:spLocks noGrp="1"/>
          </p:cNvSpPr>
          <p:nvPr>
            <p:ph type="body" sz="half" idx="2"/>
          </p:nvPr>
        </p:nvSpPr>
        <p:spPr>
          <a:xfrm>
            <a:off x="525515" y="3337139"/>
            <a:ext cx="6466955" cy="3332600"/>
          </a:xfrm>
        </p:spPr>
        <p:txBody>
          <a:bodyPr vert="horz" lIns="91440" tIns="45720" rIns="91440" bIns="45720" rtlCol="0" anchor="ctr">
            <a:normAutofit/>
          </a:bodyPr>
          <a:lstStyle/>
          <a:p>
            <a:pPr indent="-228600">
              <a:buFont typeface="Arial" panose="020B0604020202020204" pitchFamily="34" charset="0"/>
              <a:buChar char="•"/>
            </a:pPr>
            <a:r>
              <a:rPr lang="en-US" sz="1800" dirty="0"/>
              <a:t>”Christianity sees education as making progress…through…untidiness: through weakness and failure as well as strength and success, through spontaneity as well as planned activity, by accident (that is, by providence) as well as by pedagogical design.”</a:t>
            </a:r>
          </a:p>
          <a:p>
            <a:pPr indent="-228600">
              <a:buFont typeface="Arial" panose="020B0604020202020204" pitchFamily="34" charset="0"/>
              <a:buChar char="•"/>
            </a:pPr>
            <a:r>
              <a:rPr lang="en-US" sz="1100" dirty="0"/>
              <a:t>Jones and Barrie, </a:t>
            </a:r>
            <a:r>
              <a:rPr lang="en-US" sz="1100" i="1" dirty="0"/>
              <a:t>Thinking Christian Ethos: The Meaning of Catholic Education (</a:t>
            </a:r>
            <a:r>
              <a:rPr lang="en-US" sz="1100" dirty="0"/>
              <a:t>Oxford: CTS Publications, 2015), </a:t>
            </a:r>
            <a:r>
              <a:rPr lang="en-US" sz="1100" i="1" dirty="0"/>
              <a:t> </a:t>
            </a:r>
            <a:r>
              <a:rPr lang="en-US" sz="1100" dirty="0"/>
              <a:t>95</a:t>
            </a:r>
          </a:p>
          <a:p>
            <a:pPr indent="-228600">
              <a:buFont typeface="Arial" panose="020B0604020202020204" pitchFamily="34" charset="0"/>
              <a:buChar char="•"/>
            </a:pPr>
            <a:r>
              <a:rPr lang="en-US" sz="1800" dirty="0"/>
              <a:t>In terms of effective teaching; all pupils “are more delighted and moved by what they find out for themselves.”</a:t>
            </a:r>
          </a:p>
          <a:p>
            <a:pPr indent="-228600">
              <a:buFont typeface="Arial" panose="020B0604020202020204" pitchFamily="34" charset="0"/>
              <a:buChar char="•"/>
            </a:pPr>
            <a:r>
              <a:rPr lang="en-US" sz="1800" dirty="0"/>
              <a:t>“When it comes to motivation, the switches are on the inside”</a:t>
            </a:r>
          </a:p>
          <a:p>
            <a:pPr indent="-228600">
              <a:buFont typeface="Arial" panose="020B0604020202020204" pitchFamily="34" charset="0"/>
              <a:buChar char="•"/>
            </a:pPr>
            <a:r>
              <a:rPr lang="en-US" sz="1100" dirty="0"/>
              <a:t>(Chris Lowney, </a:t>
            </a:r>
            <a:r>
              <a:rPr lang="en-US" sz="1100" i="1" dirty="0"/>
              <a:t>Heroic Leadership, (</a:t>
            </a:r>
            <a:r>
              <a:rPr lang="en-US" sz="1100" dirty="0"/>
              <a:t>Chicago: Loyola Press, 2003), 115.)</a:t>
            </a:r>
          </a:p>
        </p:txBody>
      </p:sp>
    </p:spTree>
    <p:extLst>
      <p:ext uri="{BB962C8B-B14F-4D97-AF65-F5344CB8AC3E}">
        <p14:creationId xmlns:p14="http://schemas.microsoft.com/office/powerpoint/2010/main" val="337097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close up of a piece of paper&#10;&#10;Description automatically generated">
            <a:extLst>
              <a:ext uri="{FF2B5EF4-FFF2-40B4-BE49-F238E27FC236}">
                <a16:creationId xmlns:a16="http://schemas.microsoft.com/office/drawing/2014/main" id="{ACEAC796-B67D-8144-8621-83DA029F5D5D}"/>
              </a:ext>
            </a:extLst>
          </p:cNvPr>
          <p:cNvPicPr>
            <a:picLocks noGrp="1" noChangeAspect="1"/>
          </p:cNvPicPr>
          <p:nvPr>
            <p:ph type="pic" idx="1"/>
          </p:nvPr>
        </p:nvPicPr>
        <p:blipFill rotWithShape="1">
          <a:blip r:embed="rId2">
            <a:alphaModFix/>
            <a:extLst>
              <a:ext uri="{28A0092B-C50C-407E-A947-70E740481C1C}">
                <a14:useLocalDpi xmlns:a14="http://schemas.microsoft.com/office/drawing/2010/main" val="0"/>
              </a:ext>
            </a:extLst>
          </a:blip>
          <a:srcRect l="11418" r="16990" b="-1"/>
          <a:stretch/>
        </p:blipFill>
        <p:spPr>
          <a:xfrm rot="5400000">
            <a:off x="5565619" y="231924"/>
            <a:ext cx="6858000" cy="6394152"/>
          </a:xfrm>
          <a:prstGeom prst="rect">
            <a:avLst/>
          </a:prstGeom>
        </p:spPr>
      </p:pic>
      <p:pic>
        <p:nvPicPr>
          <p:cNvPr id="20"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07D451FC-F3AC-794C-A34A-6B5169E75A50}"/>
              </a:ext>
            </a:extLst>
          </p:cNvPr>
          <p:cNvSpPr>
            <a:spLocks noGrp="1"/>
          </p:cNvSpPr>
          <p:nvPr>
            <p:ph type="title"/>
          </p:nvPr>
        </p:nvSpPr>
        <p:spPr>
          <a:xfrm>
            <a:off x="304800" y="0"/>
            <a:ext cx="6011997" cy="2440523"/>
          </a:xfrm>
        </p:spPr>
        <p:txBody>
          <a:bodyPr vert="horz" lIns="91440" tIns="45720" rIns="91440" bIns="45720" rtlCol="0" anchor="ctr">
            <a:normAutofit/>
          </a:bodyPr>
          <a:lstStyle/>
          <a:p>
            <a:pPr algn="ctr"/>
            <a:r>
              <a:rPr lang="en-US" sz="4400" dirty="0">
                <a:solidFill>
                  <a:srgbClr val="000000"/>
                </a:solidFill>
              </a:rPr>
              <a:t>Church of England: Vision for Education </a:t>
            </a:r>
            <a:br>
              <a:rPr lang="en-US" sz="4400" dirty="0">
                <a:solidFill>
                  <a:srgbClr val="000000"/>
                </a:solidFill>
              </a:rPr>
            </a:br>
            <a:r>
              <a:rPr lang="en-US" sz="2700" dirty="0">
                <a:solidFill>
                  <a:srgbClr val="000000"/>
                </a:solidFill>
              </a:rPr>
              <a:t>Deeply Christian, Serving the Common Good (2016)</a:t>
            </a:r>
          </a:p>
        </p:txBody>
      </p:sp>
      <p:sp>
        <p:nvSpPr>
          <p:cNvPr id="4" name="Text Placeholder 3">
            <a:extLst>
              <a:ext uri="{FF2B5EF4-FFF2-40B4-BE49-F238E27FC236}">
                <a16:creationId xmlns:a16="http://schemas.microsoft.com/office/drawing/2014/main" id="{3FC878AF-DBC3-DE4D-9539-644DA0367016}"/>
              </a:ext>
            </a:extLst>
          </p:cNvPr>
          <p:cNvSpPr>
            <a:spLocks noGrp="1"/>
          </p:cNvSpPr>
          <p:nvPr>
            <p:ph type="body" sz="half" idx="2"/>
          </p:nvPr>
        </p:nvSpPr>
        <p:spPr>
          <a:xfrm>
            <a:off x="697770" y="2754846"/>
            <a:ext cx="4706803" cy="3788830"/>
          </a:xfrm>
        </p:spPr>
        <p:txBody>
          <a:bodyPr vert="horz" lIns="91440" tIns="45720" rIns="91440" bIns="45720" rtlCol="0" anchor="ctr">
            <a:normAutofit/>
          </a:bodyPr>
          <a:lstStyle/>
          <a:p>
            <a:pPr indent="-228600">
              <a:buFont typeface="Arial" panose="020B0604020202020204" pitchFamily="34" charset="0"/>
              <a:buChar char="•"/>
            </a:pPr>
            <a:r>
              <a:rPr lang="en-US" sz="2000" dirty="0">
                <a:solidFill>
                  <a:srgbClr val="000000"/>
                </a:solidFill>
              </a:rPr>
              <a:t>Central theme is Jesus’ promise of “life in all its fullness” (John 10:10).</a:t>
            </a:r>
          </a:p>
          <a:p>
            <a:pPr indent="-228600">
              <a:buFont typeface="Arial" panose="020B0604020202020204" pitchFamily="34" charset="0"/>
              <a:buChar char="•"/>
            </a:pPr>
            <a:endParaRPr lang="en-US" sz="2000" dirty="0">
              <a:solidFill>
                <a:srgbClr val="000000"/>
              </a:solidFill>
            </a:endParaRPr>
          </a:p>
          <a:p>
            <a:pPr indent="-228600">
              <a:buFont typeface="Arial" panose="020B0604020202020204" pitchFamily="34" charset="0"/>
              <a:buChar char="•"/>
            </a:pPr>
            <a:r>
              <a:rPr lang="en-US" sz="2000" dirty="0">
                <a:solidFill>
                  <a:srgbClr val="000000"/>
                </a:solidFill>
              </a:rPr>
              <a:t>Four core elements of an ‘ecology’ of the fullness of life:</a:t>
            </a:r>
          </a:p>
          <a:p>
            <a:pPr marL="114300" indent="-228600">
              <a:buFont typeface="Arial" panose="020B0604020202020204" pitchFamily="34" charset="0"/>
              <a:buChar char="•"/>
            </a:pPr>
            <a:r>
              <a:rPr lang="en-US" sz="2000" dirty="0">
                <a:solidFill>
                  <a:srgbClr val="000000"/>
                </a:solidFill>
              </a:rPr>
              <a:t>Wisdom</a:t>
            </a:r>
          </a:p>
          <a:p>
            <a:pPr marL="114300" indent="-228600">
              <a:buFont typeface="Arial" panose="020B0604020202020204" pitchFamily="34" charset="0"/>
              <a:buChar char="•"/>
            </a:pPr>
            <a:r>
              <a:rPr lang="en-US" sz="2000" dirty="0">
                <a:solidFill>
                  <a:srgbClr val="000000"/>
                </a:solidFill>
              </a:rPr>
              <a:t>Hope</a:t>
            </a:r>
          </a:p>
          <a:p>
            <a:pPr marL="114300" indent="-228600">
              <a:buFont typeface="Arial" panose="020B0604020202020204" pitchFamily="34" charset="0"/>
              <a:buChar char="•"/>
            </a:pPr>
            <a:r>
              <a:rPr lang="en-US" sz="2000" dirty="0">
                <a:solidFill>
                  <a:srgbClr val="000000"/>
                </a:solidFill>
              </a:rPr>
              <a:t>Community</a:t>
            </a:r>
          </a:p>
          <a:p>
            <a:pPr marL="114300" indent="-228600">
              <a:buFont typeface="Arial" panose="020B0604020202020204" pitchFamily="34" charset="0"/>
              <a:buChar char="•"/>
            </a:pPr>
            <a:r>
              <a:rPr lang="en-US" sz="2000" dirty="0">
                <a:solidFill>
                  <a:srgbClr val="000000"/>
                </a:solidFill>
              </a:rPr>
              <a:t>Dignity</a:t>
            </a:r>
          </a:p>
        </p:txBody>
      </p:sp>
    </p:spTree>
    <p:extLst>
      <p:ext uri="{BB962C8B-B14F-4D97-AF65-F5344CB8AC3E}">
        <p14:creationId xmlns:p14="http://schemas.microsoft.com/office/powerpoint/2010/main" val="30042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AD9344-38DA-D64E-826A-3BF8B40188B2}"/>
              </a:ext>
            </a:extLst>
          </p:cNvPr>
          <p:cNvSpPr>
            <a:spLocks noGrp="1"/>
          </p:cNvSpPr>
          <p:nvPr>
            <p:ph type="title"/>
          </p:nvPr>
        </p:nvSpPr>
        <p:spPr>
          <a:xfrm>
            <a:off x="4896659" y="258604"/>
            <a:ext cx="7295321" cy="1053361"/>
          </a:xfrm>
        </p:spPr>
        <p:txBody>
          <a:bodyPr vert="horz" lIns="91440" tIns="45720" rIns="91440" bIns="45720" rtlCol="0" anchor="ctr">
            <a:normAutofit/>
          </a:bodyPr>
          <a:lstStyle/>
          <a:p>
            <a:r>
              <a:rPr lang="en-US" sz="3400" dirty="0">
                <a:solidFill>
                  <a:srgbClr val="000000"/>
                </a:solidFill>
              </a:rPr>
              <a:t>Theological Underpinning of Education</a:t>
            </a:r>
          </a:p>
        </p:txBody>
      </p:sp>
      <p:sp>
        <p:nvSpPr>
          <p:cNvPr id="1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God gives mankind sunshine and brings the coming of night ...">
            <a:extLst>
              <a:ext uri="{FF2B5EF4-FFF2-40B4-BE49-F238E27FC236}">
                <a16:creationId xmlns:a16="http://schemas.microsoft.com/office/drawing/2014/main" id="{AB5FF47B-1B07-5543-838A-F6EA4DDA5D04}"/>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386" r="19839"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7" name="TextBox 6">
            <a:extLst>
              <a:ext uri="{FF2B5EF4-FFF2-40B4-BE49-F238E27FC236}">
                <a16:creationId xmlns:a16="http://schemas.microsoft.com/office/drawing/2014/main" id="{FEB8BCCD-413A-4A43-BE11-048C015D7802}"/>
              </a:ext>
            </a:extLst>
          </p:cNvPr>
          <p:cNvSpPr txBox="1"/>
          <p:nvPr/>
        </p:nvSpPr>
        <p:spPr>
          <a:xfrm>
            <a:off x="5059056" y="738619"/>
            <a:ext cx="7132924" cy="6377985"/>
          </a:xfrm>
          <a:prstGeom prst="rect">
            <a:avLst/>
          </a:prstGeom>
        </p:spPr>
        <p:txBody>
          <a:bodyPr vert="horz" lIns="91440" tIns="45720" rIns="91440" bIns="45720" rtlCol="0" anchor="ctr">
            <a:noAutofit/>
          </a:bodyPr>
          <a:lstStyle/>
          <a:p>
            <a:pPr>
              <a:lnSpc>
                <a:spcPct val="90000"/>
              </a:lnSpc>
              <a:spcAft>
                <a:spcPts val="600"/>
              </a:spcAft>
            </a:pPr>
            <a:r>
              <a:rPr lang="en-US" sz="1600" dirty="0">
                <a:solidFill>
                  <a:srgbClr val="000000"/>
                </a:solidFill>
              </a:rPr>
              <a:t>The Church of Ireland might borrow some confidence from its nearest </a:t>
            </a:r>
            <a:r>
              <a:rPr lang="en-US" sz="1600" dirty="0" err="1">
                <a:solidFill>
                  <a:srgbClr val="000000"/>
                </a:solidFill>
              </a:rPr>
              <a:t>neighbour</a:t>
            </a:r>
            <a:r>
              <a:rPr lang="en-US" sz="1600" dirty="0">
                <a:solidFill>
                  <a:srgbClr val="000000"/>
                </a:solidFill>
              </a:rPr>
              <a:t> so as to underpin and justify its continued role in education</a:t>
            </a:r>
          </a:p>
          <a:p>
            <a:pPr indent="-228600">
              <a:lnSpc>
                <a:spcPct val="90000"/>
              </a:lnSpc>
              <a:spcAft>
                <a:spcPts val="600"/>
              </a:spcAft>
              <a:buFont typeface="Arial" panose="020B0604020202020204" pitchFamily="34" charset="0"/>
              <a:buChar char="•"/>
            </a:pPr>
            <a:endParaRPr lang="en-US" sz="1600" dirty="0">
              <a:solidFill>
                <a:srgbClr val="000000"/>
              </a:solidFill>
            </a:endParaRPr>
          </a:p>
          <a:p>
            <a:pPr>
              <a:lnSpc>
                <a:spcPct val="90000"/>
              </a:lnSpc>
              <a:spcAft>
                <a:spcPts val="600"/>
              </a:spcAft>
            </a:pPr>
            <a:r>
              <a:rPr lang="en-US" sz="1600" dirty="0">
                <a:solidFill>
                  <a:srgbClr val="000000"/>
                </a:solidFill>
              </a:rPr>
              <a:t>A core element of this ought to be the Christian anthropological understanding of life as gift, </a:t>
            </a:r>
            <a:r>
              <a:rPr lang="en-US" sz="1600" i="1" dirty="0">
                <a:solidFill>
                  <a:srgbClr val="000000"/>
                </a:solidFill>
              </a:rPr>
              <a:t>of our worth as a given</a:t>
            </a:r>
            <a:r>
              <a:rPr lang="en-US" sz="1600" dirty="0">
                <a:solidFill>
                  <a:srgbClr val="000000"/>
                </a:solidFill>
              </a:rPr>
              <a:t>.</a:t>
            </a:r>
          </a:p>
          <a:p>
            <a:pPr indent="-228600">
              <a:lnSpc>
                <a:spcPct val="90000"/>
              </a:lnSpc>
              <a:spcAft>
                <a:spcPts val="600"/>
              </a:spcAft>
              <a:buFont typeface="Arial" panose="020B0604020202020204" pitchFamily="34" charset="0"/>
              <a:buChar char="•"/>
            </a:pPr>
            <a:endParaRPr lang="en-US" sz="1600" dirty="0">
              <a:solidFill>
                <a:srgbClr val="000000"/>
              </a:solidFill>
            </a:endParaRPr>
          </a:p>
          <a:p>
            <a:pPr>
              <a:lnSpc>
                <a:spcPct val="90000"/>
              </a:lnSpc>
              <a:spcAft>
                <a:spcPts val="600"/>
              </a:spcAft>
            </a:pPr>
            <a:r>
              <a:rPr lang="en-US" sz="1600" dirty="0">
                <a:solidFill>
                  <a:srgbClr val="000000"/>
                </a:solidFill>
              </a:rPr>
              <a:t>The doctrine of creation has shown us that life is </a:t>
            </a:r>
            <a:r>
              <a:rPr lang="en-US" sz="1600" i="1" dirty="0">
                <a:solidFill>
                  <a:srgbClr val="000000"/>
                </a:solidFill>
              </a:rPr>
              <a:t>God-given, </a:t>
            </a:r>
            <a:r>
              <a:rPr lang="en-US" sz="1600" dirty="0">
                <a:solidFill>
                  <a:srgbClr val="000000"/>
                </a:solidFill>
              </a:rPr>
              <a:t>understood in both senses of that phrase.</a:t>
            </a:r>
          </a:p>
          <a:p>
            <a:pPr>
              <a:lnSpc>
                <a:spcPct val="90000"/>
              </a:lnSpc>
              <a:spcAft>
                <a:spcPts val="600"/>
              </a:spcAft>
            </a:pPr>
            <a:endParaRPr lang="en-US" sz="1600" dirty="0">
              <a:solidFill>
                <a:srgbClr val="000000"/>
              </a:solidFill>
            </a:endParaRPr>
          </a:p>
          <a:p>
            <a:pPr>
              <a:lnSpc>
                <a:spcPct val="90000"/>
              </a:lnSpc>
              <a:spcAft>
                <a:spcPts val="600"/>
              </a:spcAft>
            </a:pPr>
            <a:r>
              <a:rPr lang="en-US" sz="1600" dirty="0">
                <a:solidFill>
                  <a:srgbClr val="000000"/>
                </a:solidFill>
              </a:rPr>
              <a:t>The giveness of our life and worth serves to counteract our fear of dependence and  vulnerability.</a:t>
            </a:r>
          </a:p>
          <a:p>
            <a:pPr indent="-228600">
              <a:lnSpc>
                <a:spcPct val="90000"/>
              </a:lnSpc>
              <a:spcAft>
                <a:spcPts val="600"/>
              </a:spcAft>
              <a:buFont typeface="Arial" panose="020B0604020202020204" pitchFamily="34" charset="0"/>
              <a:buChar char="•"/>
            </a:pPr>
            <a:endParaRPr lang="en-US" sz="1600" dirty="0">
              <a:solidFill>
                <a:srgbClr val="000000"/>
              </a:solidFill>
            </a:endParaRPr>
          </a:p>
          <a:p>
            <a:pPr>
              <a:lnSpc>
                <a:spcPct val="90000"/>
              </a:lnSpc>
              <a:spcAft>
                <a:spcPts val="600"/>
              </a:spcAft>
            </a:pPr>
            <a:r>
              <a:rPr lang="en-US" sz="1600" dirty="0">
                <a:solidFill>
                  <a:srgbClr val="000000"/>
                </a:solidFill>
              </a:rPr>
              <a:t>Education viewed through the prism of gift is of a different hue than education approached as pure task.</a:t>
            </a:r>
          </a:p>
          <a:p>
            <a:pPr indent="-228600">
              <a:lnSpc>
                <a:spcPct val="90000"/>
              </a:lnSpc>
              <a:spcAft>
                <a:spcPts val="600"/>
              </a:spcAft>
              <a:buFont typeface="Arial" panose="020B0604020202020204" pitchFamily="34" charset="0"/>
              <a:buChar char="•"/>
            </a:pPr>
            <a:endParaRPr lang="en-US" sz="1600" dirty="0">
              <a:solidFill>
                <a:srgbClr val="000000"/>
              </a:solidFill>
            </a:endParaRPr>
          </a:p>
          <a:p>
            <a:pPr>
              <a:lnSpc>
                <a:spcPct val="90000"/>
              </a:lnSpc>
              <a:spcAft>
                <a:spcPts val="600"/>
              </a:spcAft>
            </a:pPr>
            <a:r>
              <a:rPr lang="en-US" sz="1600" dirty="0">
                <a:solidFill>
                  <a:srgbClr val="000000"/>
                </a:solidFill>
              </a:rPr>
              <a:t>Christian educators can intentionally </a:t>
            </a:r>
            <a:r>
              <a:rPr lang="en-US" sz="1600" dirty="0" err="1">
                <a:solidFill>
                  <a:srgbClr val="000000"/>
                </a:solidFill>
              </a:rPr>
              <a:t>realise</a:t>
            </a:r>
            <a:r>
              <a:rPr lang="en-US" sz="1600" dirty="0">
                <a:solidFill>
                  <a:srgbClr val="000000"/>
                </a:solidFill>
              </a:rPr>
              <a:t> a greater degree of freedom and ‘allowing’ in teaching their pupils and trust that they will afford those pupils the greatest opportunity to develop their God-given talents.</a:t>
            </a:r>
          </a:p>
          <a:p>
            <a:pPr indent="-228600">
              <a:lnSpc>
                <a:spcPct val="90000"/>
              </a:lnSpc>
              <a:spcAft>
                <a:spcPts val="600"/>
              </a:spcAft>
              <a:buFont typeface="Arial" panose="020B0604020202020204" pitchFamily="34" charset="0"/>
              <a:buChar char="•"/>
            </a:pPr>
            <a:endParaRPr lang="en-US" sz="1600" dirty="0">
              <a:solidFill>
                <a:srgbClr val="000000"/>
              </a:solidFill>
            </a:endParaRPr>
          </a:p>
          <a:p>
            <a:pPr>
              <a:lnSpc>
                <a:spcPct val="90000"/>
              </a:lnSpc>
              <a:spcAft>
                <a:spcPts val="600"/>
              </a:spcAft>
            </a:pPr>
            <a:r>
              <a:rPr lang="en-US" sz="1600" dirty="0">
                <a:solidFill>
                  <a:srgbClr val="000000"/>
                </a:solidFill>
              </a:rPr>
              <a:t>In this fashion, the given gift can be received.</a:t>
            </a:r>
          </a:p>
        </p:txBody>
      </p:sp>
    </p:spTree>
    <p:extLst>
      <p:ext uri="{BB962C8B-B14F-4D97-AF65-F5344CB8AC3E}">
        <p14:creationId xmlns:p14="http://schemas.microsoft.com/office/powerpoint/2010/main" val="280973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 calcmode="lin" valueType="num">
                                      <p:cBhvr additive="base">
                                        <p:cTn id="3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anim calcmode="lin" valueType="num">
                                      <p:cBhvr additive="base">
                                        <p:cTn id="43"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83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8B66FD-F840-084C-A0F2-B10BBC5F9395}"/>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1600" dirty="0">
                <a:solidFill>
                  <a:srgbClr val="FFFFFF"/>
                </a:solidFill>
              </a:rPr>
              <a:t>Archbishop Robert Runcie</a:t>
            </a:r>
            <a:br>
              <a:rPr lang="en-US" sz="1600" dirty="0">
                <a:solidFill>
                  <a:srgbClr val="FFFFFF"/>
                </a:solidFill>
              </a:rPr>
            </a:br>
            <a:r>
              <a:rPr lang="en-US" sz="1600" dirty="0">
                <a:solidFill>
                  <a:srgbClr val="FFFFFF"/>
                </a:solidFill>
              </a:rPr>
              <a:t>(Archbishop of Canterbury, 1980-1991)</a:t>
            </a:r>
          </a:p>
        </p:txBody>
      </p:sp>
      <p:pic>
        <p:nvPicPr>
          <p:cNvPr id="7" name="Content Placeholder 3" descr="A person sitting on a table&#10;&#10;Description automatically generated">
            <a:extLst>
              <a:ext uri="{FF2B5EF4-FFF2-40B4-BE49-F238E27FC236}">
                <a16:creationId xmlns:a16="http://schemas.microsoft.com/office/drawing/2014/main" id="{D4AC0DCE-1A4F-C741-878D-8CC8CBA9418A}"/>
              </a:ext>
            </a:extLst>
          </p:cNvPr>
          <p:cNvPicPr>
            <a:picLocks noChangeAspect="1"/>
          </p:cNvPicPr>
          <p:nvPr/>
        </p:nvPicPr>
        <p:blipFill rotWithShape="1">
          <a:blip r:embed="rId2"/>
          <a:srcRect r="-3" b="28640"/>
          <a:stretch/>
        </p:blipFill>
        <p:spPr>
          <a:xfrm>
            <a:off x="4038600" y="1313299"/>
            <a:ext cx="6514125" cy="3091146"/>
          </a:xfrm>
          <a:prstGeom prst="rect">
            <a:avLst/>
          </a:prstGeom>
        </p:spPr>
      </p:pic>
      <p:sp>
        <p:nvSpPr>
          <p:cNvPr id="9" name="Content Placeholder 8">
            <a:extLst>
              <a:ext uri="{FF2B5EF4-FFF2-40B4-BE49-F238E27FC236}">
                <a16:creationId xmlns:a16="http://schemas.microsoft.com/office/drawing/2014/main" id="{1BB304B9-9A3E-41CC-983E-7C6F975C178D}"/>
              </a:ext>
            </a:extLst>
          </p:cNvPr>
          <p:cNvSpPr>
            <a:spLocks noGrp="1"/>
          </p:cNvSpPr>
          <p:nvPr>
            <p:ph idx="1"/>
          </p:nvPr>
        </p:nvSpPr>
        <p:spPr>
          <a:xfrm>
            <a:off x="4038600" y="4884873"/>
            <a:ext cx="7188199" cy="1292090"/>
          </a:xfrm>
        </p:spPr>
        <p:txBody>
          <a:bodyPr>
            <a:normAutofit lnSpcReduction="10000"/>
          </a:bodyPr>
          <a:lstStyle/>
          <a:p>
            <a:r>
              <a:rPr lang="en-US" sz="2400" dirty="0"/>
              <a:t>The Anglican Church is “not a church of hard edges”</a:t>
            </a:r>
          </a:p>
          <a:p>
            <a:pPr marL="0" indent="0">
              <a:buNone/>
            </a:pPr>
            <a:endParaRPr lang="en-US" sz="2400" dirty="0"/>
          </a:p>
          <a:p>
            <a:pPr marL="0" indent="0">
              <a:buNone/>
            </a:pPr>
            <a:r>
              <a:rPr lang="en-US" sz="1400" dirty="0"/>
              <a:t>quoted in Jeff Astley, “Anglican Perspectives on Christian Religious Education” </a:t>
            </a:r>
            <a:r>
              <a:rPr lang="en-US" sz="1400" i="1" dirty="0"/>
              <a:t>Theo-Web</a:t>
            </a:r>
            <a:r>
              <a:rPr lang="en-US" sz="1400" dirty="0"/>
              <a:t> 13, no. 2 (2014): 79.</a:t>
            </a:r>
          </a:p>
        </p:txBody>
      </p:sp>
    </p:spTree>
    <p:extLst>
      <p:ext uri="{BB962C8B-B14F-4D97-AF65-F5344CB8AC3E}">
        <p14:creationId xmlns:p14="http://schemas.microsoft.com/office/powerpoint/2010/main" val="313507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805D23-D771-9143-84F0-6347812797B1}"/>
              </a:ext>
            </a:extLst>
          </p:cNvPr>
          <p:cNvSpPr>
            <a:spLocks noGrp="1"/>
          </p:cNvSpPr>
          <p:nvPr>
            <p:ph type="title"/>
          </p:nvPr>
        </p:nvSpPr>
        <p:spPr>
          <a:xfrm>
            <a:off x="888631" y="2358391"/>
            <a:ext cx="3498979" cy="2453676"/>
          </a:xfrm>
        </p:spPr>
        <p:txBody>
          <a:bodyPr vert="horz" lIns="228600" tIns="228600" rIns="228600" bIns="228600" rtlCol="0" anchor="ctr">
            <a:normAutofit/>
          </a:bodyPr>
          <a:lstStyle/>
          <a:p>
            <a:r>
              <a:rPr lang="en-US" sz="3700"/>
              <a:t>Anglicanism holds to being a “broad Church”</a:t>
            </a:r>
          </a:p>
        </p:txBody>
      </p:sp>
      <p:pic>
        <p:nvPicPr>
          <p:cNvPr id="6" name="Picture Placeholder 5" descr="Sitting on the Fence | Meaning: to avoid taking sides in ...">
            <a:extLst>
              <a:ext uri="{FF2B5EF4-FFF2-40B4-BE49-F238E27FC236}">
                <a16:creationId xmlns:a16="http://schemas.microsoft.com/office/drawing/2014/main" id="{4C618898-34B8-9246-971E-C4FFD5C992D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017" r="-3" b="25711"/>
          <a:stretch/>
        </p:blipFill>
        <p:spPr>
          <a:xfrm>
            <a:off x="5115908" y="804036"/>
            <a:ext cx="6274561" cy="2977469"/>
          </a:xfrm>
          <a:prstGeom prst="rect">
            <a:avLst/>
          </a:prstGeom>
          <a:ln w="9525">
            <a:solidFill>
              <a:schemeClr val="tx1">
                <a:alpha val="20000"/>
              </a:schemeClr>
            </a:solidFill>
          </a:ln>
        </p:spPr>
      </p:pic>
      <p:sp>
        <p:nvSpPr>
          <p:cNvPr id="4" name="Text Placeholder 3">
            <a:extLst>
              <a:ext uri="{FF2B5EF4-FFF2-40B4-BE49-F238E27FC236}">
                <a16:creationId xmlns:a16="http://schemas.microsoft.com/office/drawing/2014/main" id="{501DE26B-6651-4C45-B3AB-9357ABAB076F}"/>
              </a:ext>
            </a:extLst>
          </p:cNvPr>
          <p:cNvSpPr>
            <a:spLocks noGrp="1"/>
          </p:cNvSpPr>
          <p:nvPr>
            <p:ph type="body" sz="half" idx="2"/>
          </p:nvPr>
        </p:nvSpPr>
        <p:spPr>
          <a:xfrm>
            <a:off x="5202896" y="4020391"/>
            <a:ext cx="6281873" cy="2823322"/>
          </a:xfrm>
        </p:spPr>
        <p:txBody>
          <a:bodyPr vert="horz" lIns="91440" tIns="45720" rIns="91440" bIns="45720" rtlCol="0" anchor="ctr">
            <a:normAutofit/>
          </a:bodyPr>
          <a:lstStyle/>
          <a:p>
            <a:pPr indent="-228600" algn="l">
              <a:lnSpc>
                <a:spcPct val="110000"/>
              </a:lnSpc>
              <a:buFont typeface="Wingdings" panose="05000000000000000000" pitchFamily="2" charset="2"/>
              <a:buChar char="§"/>
            </a:pPr>
            <a:r>
              <a:rPr lang="en-US" sz="2000" dirty="0">
                <a:solidFill>
                  <a:schemeClr val="tx1"/>
                </a:solidFill>
              </a:rPr>
              <a:t>But the “middle of the road can be a dangerous place to travel” and “the top of the fence an uncomfortable place to sit”</a:t>
            </a:r>
          </a:p>
          <a:p>
            <a:pPr algn="l">
              <a:lnSpc>
                <a:spcPct val="110000"/>
              </a:lnSpc>
            </a:pPr>
            <a:r>
              <a:rPr lang="en-US" sz="1200" dirty="0">
                <a:solidFill>
                  <a:schemeClr val="tx1"/>
                </a:solidFill>
              </a:rPr>
              <a:t>Jeff Astley, “Church Schools and the Church’s Service for the Poor” in </a:t>
            </a:r>
            <a:r>
              <a:rPr lang="en-US" sz="1200" i="1" dirty="0">
                <a:solidFill>
                  <a:schemeClr val="tx1"/>
                </a:solidFill>
              </a:rPr>
              <a:t>Anglican Church School Education: Moving Beyond the First Two Hundred Years, </a:t>
            </a:r>
            <a:r>
              <a:rPr lang="en-US" sz="1200" dirty="0">
                <a:solidFill>
                  <a:schemeClr val="tx1"/>
                </a:solidFill>
              </a:rPr>
              <a:t>ed. Howard J. </a:t>
            </a:r>
            <a:r>
              <a:rPr lang="en-US" sz="1200" dirty="0" err="1">
                <a:solidFill>
                  <a:schemeClr val="tx1"/>
                </a:solidFill>
              </a:rPr>
              <a:t>Worsley</a:t>
            </a:r>
            <a:r>
              <a:rPr lang="en-US" sz="1200" dirty="0">
                <a:solidFill>
                  <a:schemeClr val="tx1"/>
                </a:solidFill>
              </a:rPr>
              <a:t>,  (London: Bloomsbury Academic, 2013), 82.</a:t>
            </a:r>
          </a:p>
          <a:p>
            <a:pPr indent="-228600" algn="l">
              <a:lnSpc>
                <a:spcPct val="110000"/>
              </a:lnSpc>
              <a:buFont typeface="Wingdings" panose="05000000000000000000" pitchFamily="2" charset="2"/>
              <a:buChar char="§"/>
            </a:pPr>
            <a:endParaRPr lang="en-US" sz="1400" dirty="0">
              <a:solidFill>
                <a:schemeClr val="tx1"/>
              </a:solidFill>
            </a:endParaRPr>
          </a:p>
        </p:txBody>
      </p:sp>
      <p:sp>
        <p:nvSpPr>
          <p:cNvPr id="7" name="TextBox 6">
            <a:extLst>
              <a:ext uri="{FF2B5EF4-FFF2-40B4-BE49-F238E27FC236}">
                <a16:creationId xmlns:a16="http://schemas.microsoft.com/office/drawing/2014/main" id="{532F7194-5705-2F44-AD4C-891C7385EEE3}"/>
              </a:ext>
            </a:extLst>
          </p:cNvPr>
          <p:cNvSpPr txBox="1"/>
          <p:nvPr/>
        </p:nvSpPr>
        <p:spPr>
          <a:xfrm>
            <a:off x="8974423" y="3581450"/>
            <a:ext cx="241604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flickr.com/photos/marydi/507423178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53104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944AD3-2950-D043-9650-76A70ECA1C46}"/>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a:solidFill>
                  <a:srgbClr val="FFFFFF"/>
                </a:solidFill>
                <a:latin typeface="+mj-lt"/>
                <a:ea typeface="+mj-ea"/>
                <a:cs typeface="+mj-cs"/>
              </a:rPr>
              <a:t>The start of it all</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A group of football players posing for a picture&#10;&#10;Description automatically generated">
            <a:extLst>
              <a:ext uri="{FF2B5EF4-FFF2-40B4-BE49-F238E27FC236}">
                <a16:creationId xmlns:a16="http://schemas.microsoft.com/office/drawing/2014/main" id="{3A0FB537-68CA-A646-BAD9-05B432223B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392099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C65FE7-6787-BB48-92A5-6C35FFA82B2F}"/>
              </a:ext>
            </a:extLst>
          </p:cNvPr>
          <p:cNvSpPr>
            <a:spLocks noGrp="1"/>
          </p:cNvSpPr>
          <p:nvPr>
            <p:ph type="title"/>
          </p:nvPr>
        </p:nvSpPr>
        <p:spPr>
          <a:xfrm>
            <a:off x="6094105" y="802955"/>
            <a:ext cx="4977976" cy="1454051"/>
          </a:xfrm>
        </p:spPr>
        <p:txBody>
          <a:bodyPr>
            <a:normAutofit/>
          </a:bodyPr>
          <a:lstStyle/>
          <a:p>
            <a:r>
              <a:rPr lang="en-US">
                <a:solidFill>
                  <a:srgbClr val="000000"/>
                </a:solidFill>
              </a:rPr>
              <a:t>Getting off on the wrong foot</a:t>
            </a:r>
            <a:endParaRPr lang="en-US" dirty="0">
              <a:solidFill>
                <a:srgbClr val="000000"/>
              </a:solidFill>
            </a:endParaRPr>
          </a:p>
        </p:txBody>
      </p:sp>
      <p:sp>
        <p:nvSpPr>
          <p:cNvPr id="5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1" name="Graphic 40" descr="Quotes">
            <a:extLst>
              <a:ext uri="{FF2B5EF4-FFF2-40B4-BE49-F238E27FC236}">
                <a16:creationId xmlns:a16="http://schemas.microsoft.com/office/drawing/2014/main" id="{09959AAA-76B0-49C2-BCBF-71EDA50AAF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7" name="Content Placeholder 2">
            <a:extLst>
              <a:ext uri="{FF2B5EF4-FFF2-40B4-BE49-F238E27FC236}">
                <a16:creationId xmlns:a16="http://schemas.microsoft.com/office/drawing/2014/main" id="{8B3C32CB-BA9A-F447-928C-FA3D17AB9805}"/>
              </a:ext>
            </a:extLst>
          </p:cNvPr>
          <p:cNvSpPr>
            <a:spLocks noGrp="1"/>
          </p:cNvSpPr>
          <p:nvPr>
            <p:ph idx="1"/>
          </p:nvPr>
        </p:nvSpPr>
        <p:spPr>
          <a:xfrm>
            <a:off x="6090574" y="2421682"/>
            <a:ext cx="4977578" cy="3639289"/>
          </a:xfrm>
        </p:spPr>
        <p:txBody>
          <a:bodyPr anchor="ctr">
            <a:normAutofit/>
          </a:bodyPr>
          <a:lstStyle/>
          <a:p>
            <a:r>
              <a:rPr lang="en-US" sz="2000" dirty="0">
                <a:solidFill>
                  <a:srgbClr val="000000"/>
                </a:solidFill>
              </a:rPr>
              <a:t>When we speak of God, we habitually start with ourselves; with what God expects of us</a:t>
            </a:r>
          </a:p>
          <a:p>
            <a:pPr marL="0" indent="0">
              <a:buNone/>
            </a:pPr>
            <a:endParaRPr lang="en-US" sz="2000" dirty="0">
              <a:solidFill>
                <a:srgbClr val="000000"/>
              </a:solidFill>
            </a:endParaRPr>
          </a:p>
          <a:p>
            <a:r>
              <a:rPr lang="en-US" sz="2000" dirty="0">
                <a:solidFill>
                  <a:srgbClr val="000000"/>
                </a:solidFill>
              </a:rPr>
              <a:t>Early catechism: Why did God make you?</a:t>
            </a:r>
          </a:p>
          <a:p>
            <a:pPr marL="0" indent="0">
              <a:buNone/>
            </a:pPr>
            <a:r>
              <a:rPr lang="en-US" sz="2000" dirty="0">
                <a:solidFill>
                  <a:srgbClr val="000000"/>
                </a:solidFill>
              </a:rPr>
              <a:t>                               To know, love and serve him</a:t>
            </a:r>
          </a:p>
          <a:p>
            <a:pPr marL="0" indent="0">
              <a:buNone/>
            </a:pPr>
            <a:endParaRPr lang="en-US" sz="2000" dirty="0">
              <a:solidFill>
                <a:srgbClr val="000000"/>
              </a:solidFill>
            </a:endParaRPr>
          </a:p>
          <a:p>
            <a:r>
              <a:rPr lang="en-US" sz="2000" dirty="0">
                <a:solidFill>
                  <a:srgbClr val="000000"/>
                </a:solidFill>
              </a:rPr>
              <a:t>Apostles creed: “I believe in God….”</a:t>
            </a:r>
          </a:p>
          <a:p>
            <a:pPr marL="0" indent="0">
              <a:buNone/>
            </a:pPr>
            <a:endParaRPr lang="en-US" sz="2000" dirty="0">
              <a:solidFill>
                <a:srgbClr val="000000"/>
              </a:solidFill>
            </a:endParaRPr>
          </a:p>
        </p:txBody>
      </p:sp>
    </p:spTree>
    <p:extLst>
      <p:ext uri="{BB962C8B-B14F-4D97-AF65-F5344CB8AC3E}">
        <p14:creationId xmlns:p14="http://schemas.microsoft.com/office/powerpoint/2010/main" val="150169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xEl>
                                              <p:pRg st="2" end="2"/>
                                            </p:txEl>
                                          </p:spTgt>
                                        </p:tgtEl>
                                        <p:attrNameLst>
                                          <p:attrName>style.visibility</p:attrName>
                                        </p:attrNameLst>
                                      </p:cBhvr>
                                      <p:to>
                                        <p:strVal val="visible"/>
                                      </p:to>
                                    </p:set>
                                    <p:animEffect transition="in" filter="fade">
                                      <p:cBhvr>
                                        <p:cTn id="14" dur="1000"/>
                                        <p:tgtEl>
                                          <p:spTgt spid="37">
                                            <p:txEl>
                                              <p:pRg st="2" end="2"/>
                                            </p:txEl>
                                          </p:spTgt>
                                        </p:tgtEl>
                                      </p:cBhvr>
                                    </p:animEffect>
                                    <p:anim calcmode="lin" valueType="num">
                                      <p:cBhvr>
                                        <p:cTn id="15"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7">
                                            <p:txEl>
                                              <p:pRg st="3" end="3"/>
                                            </p:txEl>
                                          </p:spTgt>
                                        </p:tgtEl>
                                        <p:attrNameLst>
                                          <p:attrName>style.visibility</p:attrName>
                                        </p:attrNameLst>
                                      </p:cBhvr>
                                      <p:to>
                                        <p:strVal val="visible"/>
                                      </p:to>
                                    </p:set>
                                    <p:animEffect transition="in" filter="fade">
                                      <p:cBhvr>
                                        <p:cTn id="21" dur="1000"/>
                                        <p:tgtEl>
                                          <p:spTgt spid="37">
                                            <p:txEl>
                                              <p:pRg st="3" end="3"/>
                                            </p:txEl>
                                          </p:spTgt>
                                        </p:tgtEl>
                                      </p:cBhvr>
                                    </p:animEffect>
                                    <p:anim calcmode="lin" valueType="num">
                                      <p:cBhvr>
                                        <p:cTn id="22" dur="100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xEl>
                                              <p:pRg st="5" end="5"/>
                                            </p:txEl>
                                          </p:spTgt>
                                        </p:tgtEl>
                                        <p:attrNameLst>
                                          <p:attrName>style.visibility</p:attrName>
                                        </p:attrNameLst>
                                      </p:cBhvr>
                                      <p:to>
                                        <p:strVal val="visible"/>
                                      </p:to>
                                    </p:set>
                                    <p:animEffect transition="in" filter="fade">
                                      <p:cBhvr>
                                        <p:cTn id="28" dur="1000"/>
                                        <p:tgtEl>
                                          <p:spTgt spid="37">
                                            <p:txEl>
                                              <p:pRg st="5" end="5"/>
                                            </p:txEl>
                                          </p:spTgt>
                                        </p:tgtEl>
                                      </p:cBhvr>
                                    </p:animEffect>
                                    <p:anim calcmode="lin" valueType="num">
                                      <p:cBhvr>
                                        <p:cTn id="29" dur="1000" fill="hold"/>
                                        <p:tgtEl>
                                          <p:spTgt spid="37">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1">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7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7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FA798E-B065-0948-B771-1D5D22229C65}"/>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Christian Anthropology</a:t>
            </a:r>
          </a:p>
        </p:txBody>
      </p:sp>
      <p:sp>
        <p:nvSpPr>
          <p:cNvPr id="67" name="Content Placeholder 2">
            <a:extLst>
              <a:ext uri="{FF2B5EF4-FFF2-40B4-BE49-F238E27FC236}">
                <a16:creationId xmlns:a16="http://schemas.microsoft.com/office/drawing/2014/main" id="{6309B73D-A62D-5F4D-902E-ACDFAED4DCBD}"/>
              </a:ext>
            </a:extLst>
          </p:cNvPr>
          <p:cNvSpPr>
            <a:spLocks noGrp="1"/>
          </p:cNvSpPr>
          <p:nvPr>
            <p:ph idx="1"/>
          </p:nvPr>
        </p:nvSpPr>
        <p:spPr>
          <a:xfrm>
            <a:off x="6090574" y="801866"/>
            <a:ext cx="5306084" cy="5230634"/>
          </a:xfrm>
        </p:spPr>
        <p:txBody>
          <a:bodyPr anchor="ctr">
            <a:normAutofit/>
          </a:bodyPr>
          <a:lstStyle/>
          <a:p>
            <a:pPr>
              <a:lnSpc>
                <a:spcPct val="150000"/>
              </a:lnSpc>
            </a:pPr>
            <a:r>
              <a:rPr lang="en-US" sz="2000" dirty="0">
                <a:solidFill>
                  <a:srgbClr val="000000"/>
                </a:solidFill>
              </a:rPr>
              <a:t>Christian Anthropological View of  Life as Gift</a:t>
            </a:r>
          </a:p>
          <a:p>
            <a:pPr marL="0" indent="0">
              <a:lnSpc>
                <a:spcPct val="150000"/>
              </a:lnSpc>
              <a:buNone/>
            </a:pPr>
            <a:endParaRPr lang="en-US" sz="2000" dirty="0">
              <a:solidFill>
                <a:srgbClr val="000000"/>
              </a:solidFill>
            </a:endParaRPr>
          </a:p>
          <a:p>
            <a:pPr>
              <a:lnSpc>
                <a:spcPct val="150000"/>
              </a:lnSpc>
            </a:pPr>
            <a:r>
              <a:rPr lang="en-US" sz="2000" dirty="0">
                <a:solidFill>
                  <a:srgbClr val="000000"/>
                </a:solidFill>
              </a:rPr>
              <a:t>The difference between viewing our lives as something which we possess, as distinct from something which we continually receive</a:t>
            </a:r>
          </a:p>
          <a:p>
            <a:pPr>
              <a:lnSpc>
                <a:spcPct val="150000"/>
              </a:lnSpc>
            </a:pPr>
            <a:endParaRPr lang="en-US" sz="2000" dirty="0">
              <a:solidFill>
                <a:srgbClr val="000000"/>
              </a:solidFill>
            </a:endParaRPr>
          </a:p>
          <a:p>
            <a:pPr>
              <a:lnSpc>
                <a:spcPct val="150000"/>
              </a:lnSpc>
            </a:pPr>
            <a:r>
              <a:rPr lang="en-US" sz="2000" dirty="0">
                <a:solidFill>
                  <a:srgbClr val="000000"/>
                </a:solidFill>
              </a:rPr>
              <a:t>Our worth is </a:t>
            </a:r>
            <a:r>
              <a:rPr lang="en-US" sz="2000">
                <a:solidFill>
                  <a:srgbClr val="000000"/>
                </a:solidFill>
              </a:rPr>
              <a:t>not earned; </a:t>
            </a:r>
            <a:r>
              <a:rPr lang="en-US" sz="2000" dirty="0">
                <a:solidFill>
                  <a:srgbClr val="000000"/>
                </a:solidFill>
              </a:rPr>
              <a:t>it is a given</a:t>
            </a:r>
          </a:p>
          <a:p>
            <a:pPr marL="914400" lvl="2" indent="0">
              <a:buNone/>
            </a:pPr>
            <a:endParaRPr lang="en-US" sz="2400" dirty="0">
              <a:solidFill>
                <a:srgbClr val="000000"/>
              </a:solidFill>
            </a:endParaRPr>
          </a:p>
          <a:p>
            <a:pPr marL="914400" lvl="2" indent="0">
              <a:buNone/>
            </a:pPr>
            <a:endParaRPr lang="en-US" sz="2400" dirty="0">
              <a:solidFill>
                <a:srgbClr val="000000"/>
              </a:solidFill>
            </a:endParaRPr>
          </a:p>
        </p:txBody>
      </p:sp>
    </p:spTree>
    <p:extLst>
      <p:ext uri="{BB962C8B-B14F-4D97-AF65-F5344CB8AC3E}">
        <p14:creationId xmlns:p14="http://schemas.microsoft.com/office/powerpoint/2010/main" val="191824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animEffect transition="in" filter="fade">
                                      <p:cBhvr>
                                        <p:cTn id="7" dur="1000"/>
                                        <p:tgtEl>
                                          <p:spTgt spid="67">
                                            <p:txEl>
                                              <p:pRg st="0" end="0"/>
                                            </p:txEl>
                                          </p:spTgt>
                                        </p:tgtEl>
                                      </p:cBhvr>
                                    </p:animEffect>
                                    <p:anim calcmode="lin" valueType="num">
                                      <p:cBhvr>
                                        <p:cTn id="8" dur="10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7">
                                            <p:txEl>
                                              <p:pRg st="2" end="2"/>
                                            </p:txEl>
                                          </p:spTgt>
                                        </p:tgtEl>
                                        <p:attrNameLst>
                                          <p:attrName>style.visibility</p:attrName>
                                        </p:attrNameLst>
                                      </p:cBhvr>
                                      <p:to>
                                        <p:strVal val="visible"/>
                                      </p:to>
                                    </p:set>
                                    <p:animEffect transition="in" filter="fade">
                                      <p:cBhvr>
                                        <p:cTn id="14" dur="1000"/>
                                        <p:tgtEl>
                                          <p:spTgt spid="67">
                                            <p:txEl>
                                              <p:pRg st="2" end="2"/>
                                            </p:txEl>
                                          </p:spTgt>
                                        </p:tgtEl>
                                      </p:cBhvr>
                                    </p:animEffect>
                                    <p:anim calcmode="lin" valueType="num">
                                      <p:cBhvr>
                                        <p:cTn id="15" dur="1000" fill="hold"/>
                                        <p:tgtEl>
                                          <p:spTgt spid="6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7">
                                            <p:txEl>
                                              <p:pRg st="4" end="4"/>
                                            </p:txEl>
                                          </p:spTgt>
                                        </p:tgtEl>
                                        <p:attrNameLst>
                                          <p:attrName>style.visibility</p:attrName>
                                        </p:attrNameLst>
                                      </p:cBhvr>
                                      <p:to>
                                        <p:strVal val="visible"/>
                                      </p:to>
                                    </p:set>
                                    <p:animEffect transition="in" filter="fade">
                                      <p:cBhvr>
                                        <p:cTn id="21" dur="1000"/>
                                        <p:tgtEl>
                                          <p:spTgt spid="67">
                                            <p:txEl>
                                              <p:pRg st="4" end="4"/>
                                            </p:txEl>
                                          </p:spTgt>
                                        </p:tgtEl>
                                      </p:cBhvr>
                                    </p:animEffect>
                                    <p:anim calcmode="lin" valueType="num">
                                      <p:cBhvr>
                                        <p:cTn id="22" dur="1000" fill="hold"/>
                                        <p:tgtEl>
                                          <p:spTgt spid="6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B1713E-7106-474F-ACA2-9EF0B1AA6239}"/>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In the beginning…..</a:t>
            </a:r>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BF5B86BC-3C60-C440-ACFD-02D169A2D665}"/>
              </a:ext>
            </a:extLst>
          </p:cNvPr>
          <p:cNvPicPr>
            <a:picLocks noGrp="1" noChangeAspect="1"/>
          </p:cNvPicPr>
          <p:nvPr>
            <p:ph idx="1"/>
          </p:nvPr>
        </p:nvPicPr>
        <p:blipFill rotWithShape="1">
          <a:blip r:embed="rId2"/>
          <a:srcRect l="15522" r="9933"/>
          <a:stretch/>
        </p:blipFill>
        <p:spPr>
          <a:xfrm>
            <a:off x="5153822" y="575768"/>
            <a:ext cx="6553545" cy="5714406"/>
          </a:xfrm>
          <a:prstGeom prst="rect">
            <a:avLst/>
          </a:prstGeom>
        </p:spPr>
      </p:pic>
    </p:spTree>
    <p:extLst>
      <p:ext uri="{BB962C8B-B14F-4D97-AF65-F5344CB8AC3E}">
        <p14:creationId xmlns:p14="http://schemas.microsoft.com/office/powerpoint/2010/main" val="13325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D85D-2CB1-A941-ABD5-96FD661337AF}"/>
              </a:ext>
            </a:extLst>
          </p:cNvPr>
          <p:cNvSpPr>
            <a:spLocks noGrp="1"/>
          </p:cNvSpPr>
          <p:nvPr>
            <p:ph type="title"/>
          </p:nvPr>
        </p:nvSpPr>
        <p:spPr>
          <a:xfrm>
            <a:off x="6053668" y="803325"/>
            <a:ext cx="5314536" cy="1325563"/>
          </a:xfrm>
        </p:spPr>
        <p:txBody>
          <a:bodyPr>
            <a:normAutofit/>
          </a:bodyPr>
          <a:lstStyle/>
          <a:p>
            <a:r>
              <a:rPr lang="en-US"/>
              <a:t>Creation </a:t>
            </a:r>
            <a:r>
              <a:rPr lang="en-US" i="1"/>
              <a:t>Ex Nihilo</a:t>
            </a:r>
            <a:endParaRPr lang="en-US"/>
          </a:p>
        </p:txBody>
      </p:sp>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World">
            <a:extLst>
              <a:ext uri="{FF2B5EF4-FFF2-40B4-BE49-F238E27FC236}">
                <a16:creationId xmlns:a16="http://schemas.microsoft.com/office/drawing/2014/main" id="{4CBD0086-0A58-4562-9C2C-4C09C1190C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17D77BCE-9875-A443-9FC2-783CB8982F94}"/>
              </a:ext>
            </a:extLst>
          </p:cNvPr>
          <p:cNvSpPr>
            <a:spLocks noGrp="1"/>
          </p:cNvSpPr>
          <p:nvPr>
            <p:ph idx="1"/>
          </p:nvPr>
        </p:nvSpPr>
        <p:spPr>
          <a:xfrm>
            <a:off x="6053669" y="1931258"/>
            <a:ext cx="6138331" cy="4894729"/>
          </a:xfrm>
        </p:spPr>
        <p:txBody>
          <a:bodyPr anchor="t">
            <a:normAutofit/>
          </a:bodyPr>
          <a:lstStyle/>
          <a:p>
            <a:r>
              <a:rPr lang="en-US" sz="2000" dirty="0"/>
              <a:t>God creates from nothing</a:t>
            </a:r>
          </a:p>
          <a:p>
            <a:pPr marL="0" indent="0">
              <a:buNone/>
            </a:pPr>
            <a:endParaRPr lang="en-US" sz="2000" dirty="0"/>
          </a:p>
          <a:p>
            <a:r>
              <a:rPr lang="en-US" sz="2000" dirty="0"/>
              <a:t>God gains nothing by the act of creation</a:t>
            </a:r>
          </a:p>
          <a:p>
            <a:pPr marL="0" indent="0">
              <a:buNone/>
            </a:pPr>
            <a:endParaRPr lang="en-US" sz="2000" dirty="0"/>
          </a:p>
          <a:p>
            <a:r>
              <a:rPr lang="en-US" sz="2000" dirty="0"/>
              <a:t>God creates humankind in God’s own image and likeness</a:t>
            </a:r>
          </a:p>
          <a:p>
            <a:pPr marL="0" indent="0">
              <a:buNone/>
            </a:pPr>
            <a:endParaRPr lang="en-US" sz="2000" dirty="0"/>
          </a:p>
          <a:p>
            <a:r>
              <a:rPr lang="en-US" sz="2000" dirty="0"/>
              <a:t>God gifts humanity with free will</a:t>
            </a:r>
          </a:p>
          <a:p>
            <a:pPr marL="0" indent="0">
              <a:buNone/>
            </a:pPr>
            <a:endParaRPr lang="en-US" sz="2000" dirty="0"/>
          </a:p>
          <a:p>
            <a:r>
              <a:rPr lang="en-US" sz="2000" dirty="0"/>
              <a:t>God enters into our very humanity in the Incarnation</a:t>
            </a:r>
          </a:p>
          <a:p>
            <a:pPr marL="0" indent="0">
              <a:buNone/>
            </a:pPr>
            <a:endParaRPr lang="en-US" sz="2000" dirty="0"/>
          </a:p>
          <a:p>
            <a:r>
              <a:rPr lang="en-US" sz="1800" dirty="0"/>
              <a:t>Life is pure gift</a:t>
            </a:r>
          </a:p>
          <a:p>
            <a:endParaRPr lang="en-US" sz="1800" dirty="0"/>
          </a:p>
          <a:p>
            <a:endParaRPr lang="en-US" sz="1800" dirty="0"/>
          </a:p>
        </p:txBody>
      </p:sp>
    </p:spTree>
    <p:extLst>
      <p:ext uri="{BB962C8B-B14F-4D97-AF65-F5344CB8AC3E}">
        <p14:creationId xmlns:p14="http://schemas.microsoft.com/office/powerpoint/2010/main" val="4048556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6CC82649DB29449EA96BDC67A5FF98" ma:contentTypeVersion="7" ma:contentTypeDescription="Create a new document." ma:contentTypeScope="" ma:versionID="4a3bc267d20b747161ada074705386f9">
  <xsd:schema xmlns:xsd="http://www.w3.org/2001/XMLSchema" xmlns:xs="http://www.w3.org/2001/XMLSchema" xmlns:p="http://schemas.microsoft.com/office/2006/metadata/properties" xmlns:ns3="37c653aa-ee43-4561-8152-769f34527e44" targetNamespace="http://schemas.microsoft.com/office/2006/metadata/properties" ma:root="true" ma:fieldsID="592d053d06ed87c2efa12c0f6cdb2c4a" ns3:_="">
    <xsd:import namespace="37c653aa-ee43-4561-8152-769f34527e4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c653aa-ee43-4561-8152-769f34527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E77837-2066-40C5-A2DA-8AF209C5F2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c653aa-ee43-4561-8152-769f34527e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024D3F-3AC7-4769-826B-FD397277375B}">
  <ds:schemaRefs>
    <ds:schemaRef ds:uri="http://schemas.microsoft.com/sharepoint/v3/contenttype/forms"/>
  </ds:schemaRefs>
</ds:datastoreItem>
</file>

<file path=customXml/itemProps3.xml><?xml version="1.0" encoding="utf-8"?>
<ds:datastoreItem xmlns:ds="http://schemas.openxmlformats.org/officeDocument/2006/customXml" ds:itemID="{F03EBC74-C3E1-4BB6-BEEC-A1C103307EB5}">
  <ds:schemaRef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purl.org/dc/terms/"/>
    <ds:schemaRef ds:uri="37c653aa-ee43-4561-8152-769f34527e44"/>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TotalTime>
  <Words>2349</Words>
  <Application>Microsoft Office PowerPoint</Application>
  <PresentationFormat>Widescreen</PresentationFormat>
  <Paragraphs>210</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Century Schoolbook</vt:lpstr>
      <vt:lpstr>Wingdings</vt:lpstr>
      <vt:lpstr>Office Theme</vt:lpstr>
      <vt:lpstr>The Gift of Life and the gift of learning: How Christian Anthropology could inform a church of Ireland theological vision for education</vt:lpstr>
      <vt:lpstr>Setting the Scene</vt:lpstr>
      <vt:lpstr>Archbishop Robert Runcie (Archbishop of Canterbury, 1980-1991)</vt:lpstr>
      <vt:lpstr>Anglicanism holds to being a “broad Church”</vt:lpstr>
      <vt:lpstr>PowerPoint Presentation</vt:lpstr>
      <vt:lpstr>Getting off on the wrong foot</vt:lpstr>
      <vt:lpstr>Christian Anthropology</vt:lpstr>
      <vt:lpstr>In the beginning…..</vt:lpstr>
      <vt:lpstr>Creation Ex Nihilo</vt:lpstr>
      <vt:lpstr>Creation Ex Nihilo</vt:lpstr>
      <vt:lpstr>Existence</vt:lpstr>
      <vt:lpstr>Image and Likeness</vt:lpstr>
      <vt:lpstr>Freedom</vt:lpstr>
      <vt:lpstr>Incarnation</vt:lpstr>
      <vt:lpstr>Life as Gift</vt:lpstr>
      <vt:lpstr>Where do we land?</vt:lpstr>
      <vt:lpstr>A Firm Place to Stand</vt:lpstr>
      <vt:lpstr>Control</vt:lpstr>
      <vt:lpstr> Dependence</vt:lpstr>
      <vt:lpstr>Vulnerability</vt:lpstr>
      <vt:lpstr>Implications of Understanding Life as Gift</vt:lpstr>
      <vt:lpstr>Our worth is not earned; it is a given</vt:lpstr>
      <vt:lpstr>The Gift of Learning</vt:lpstr>
      <vt:lpstr> Attention </vt:lpstr>
      <vt:lpstr>Attention - continued:</vt:lpstr>
      <vt:lpstr>Allowing</vt:lpstr>
      <vt:lpstr>Allowing - continued:</vt:lpstr>
      <vt:lpstr>Church of England: Vision for Education  Deeply Christian, Serving the Common Good (2016)</vt:lpstr>
      <vt:lpstr>Theological Underpinning of Education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Gift of Life and the gift of learning: How Christian Anthropology could inform a church of Ireland theological vision for education</dc:title>
  <dc:creator>Microsoft Office User</dc:creator>
  <cp:lastModifiedBy>Colin Roddy</cp:lastModifiedBy>
  <cp:revision>3</cp:revision>
  <dcterms:created xsi:type="dcterms:W3CDTF">2019-09-25T07:11:40Z</dcterms:created>
  <dcterms:modified xsi:type="dcterms:W3CDTF">2019-09-30T09:33:48Z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0x010100A36CC82649DB29449EA96BDC67A5FF98</vt:lpwstr>
  </property>
</Properties>
</file>